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7" r:id="rId2"/>
    <p:sldId id="258" r:id="rId3"/>
    <p:sldId id="259" r:id="rId4"/>
    <p:sldId id="267" r:id="rId5"/>
    <p:sldId id="268" r:id="rId6"/>
    <p:sldId id="260" r:id="rId7"/>
    <p:sldId id="277" r:id="rId8"/>
    <p:sldId id="261" r:id="rId9"/>
    <p:sldId id="278" r:id="rId10"/>
    <p:sldId id="262" r:id="rId11"/>
    <p:sldId id="279" r:id="rId12"/>
    <p:sldId id="269" r:id="rId13"/>
    <p:sldId id="270" r:id="rId14"/>
    <p:sldId id="271" r:id="rId15"/>
    <p:sldId id="272" r:id="rId16"/>
    <p:sldId id="273" r:id="rId17"/>
    <p:sldId id="274" r:id="rId18"/>
    <p:sldId id="275" r:id="rId19"/>
    <p:sldId id="276" r:id="rId20"/>
    <p:sldId id="26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26"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ista Eckman" userId="d3b5c9aa-babe-441d-bfeb-2f679f1fb5bd" providerId="ADAL" clId="{69C5B874-3BA5-4442-A0B0-863BFC613F69}"/>
    <pc:docChg chg="custSel addSld modSld">
      <pc:chgData name="Trista Eckman" userId="d3b5c9aa-babe-441d-bfeb-2f679f1fb5bd" providerId="ADAL" clId="{69C5B874-3BA5-4442-A0B0-863BFC613F69}" dt="2021-05-13T13:23:11.063" v="1542" actId="20577"/>
      <pc:docMkLst>
        <pc:docMk/>
      </pc:docMkLst>
      <pc:sldChg chg="modSp mod">
        <pc:chgData name="Trista Eckman" userId="d3b5c9aa-babe-441d-bfeb-2f679f1fb5bd" providerId="ADAL" clId="{69C5B874-3BA5-4442-A0B0-863BFC613F69}" dt="2021-05-13T02:23:58.877" v="30" actId="20577"/>
        <pc:sldMkLst>
          <pc:docMk/>
          <pc:sldMk cId="71692279" sldId="269"/>
        </pc:sldMkLst>
        <pc:spChg chg="mod">
          <ac:chgData name="Trista Eckman" userId="d3b5c9aa-babe-441d-bfeb-2f679f1fb5bd" providerId="ADAL" clId="{69C5B874-3BA5-4442-A0B0-863BFC613F69}" dt="2021-05-13T02:23:58.877" v="30" actId="20577"/>
          <ac:spMkLst>
            <pc:docMk/>
            <pc:sldMk cId="71692279" sldId="269"/>
            <ac:spMk id="2" creationId="{0457E3AC-2281-4EE4-8A8A-F17BE46F152A}"/>
          </ac:spMkLst>
        </pc:spChg>
      </pc:sldChg>
      <pc:sldChg chg="modSp mod">
        <pc:chgData name="Trista Eckman" userId="d3b5c9aa-babe-441d-bfeb-2f679f1fb5bd" providerId="ADAL" clId="{69C5B874-3BA5-4442-A0B0-863BFC613F69}" dt="2021-05-13T02:24:11.957" v="43" actId="20577"/>
        <pc:sldMkLst>
          <pc:docMk/>
          <pc:sldMk cId="2287953918" sldId="270"/>
        </pc:sldMkLst>
        <pc:spChg chg="mod">
          <ac:chgData name="Trista Eckman" userId="d3b5c9aa-babe-441d-bfeb-2f679f1fb5bd" providerId="ADAL" clId="{69C5B874-3BA5-4442-A0B0-863BFC613F69}" dt="2021-05-13T02:24:11.957" v="43" actId="20577"/>
          <ac:spMkLst>
            <pc:docMk/>
            <pc:sldMk cId="2287953918" sldId="270"/>
            <ac:spMk id="2" creationId="{D78E2963-1838-44EB-9A9B-79B27FA7D9EB}"/>
          </ac:spMkLst>
        </pc:spChg>
      </pc:sldChg>
      <pc:sldChg chg="modSp mod">
        <pc:chgData name="Trista Eckman" userId="d3b5c9aa-babe-441d-bfeb-2f679f1fb5bd" providerId="ADAL" clId="{69C5B874-3BA5-4442-A0B0-863BFC613F69}" dt="2021-05-13T02:24:27.778" v="53" actId="20577"/>
        <pc:sldMkLst>
          <pc:docMk/>
          <pc:sldMk cId="1574059187" sldId="271"/>
        </pc:sldMkLst>
        <pc:spChg chg="mod">
          <ac:chgData name="Trista Eckman" userId="d3b5c9aa-babe-441d-bfeb-2f679f1fb5bd" providerId="ADAL" clId="{69C5B874-3BA5-4442-A0B0-863BFC613F69}" dt="2021-05-13T02:24:27.778" v="53" actId="20577"/>
          <ac:spMkLst>
            <pc:docMk/>
            <pc:sldMk cId="1574059187" sldId="271"/>
            <ac:spMk id="2" creationId="{9EEFC4D2-CCA0-4401-90D6-6870F907A3FC}"/>
          </ac:spMkLst>
        </pc:spChg>
      </pc:sldChg>
      <pc:sldChg chg="modSp mod">
        <pc:chgData name="Trista Eckman" userId="d3b5c9aa-babe-441d-bfeb-2f679f1fb5bd" providerId="ADAL" clId="{69C5B874-3BA5-4442-A0B0-863BFC613F69}" dt="2021-05-13T02:24:59.339" v="79" actId="20577"/>
        <pc:sldMkLst>
          <pc:docMk/>
          <pc:sldMk cId="1543103843" sldId="273"/>
        </pc:sldMkLst>
        <pc:spChg chg="mod">
          <ac:chgData name="Trista Eckman" userId="d3b5c9aa-babe-441d-bfeb-2f679f1fb5bd" providerId="ADAL" clId="{69C5B874-3BA5-4442-A0B0-863BFC613F69}" dt="2021-05-13T02:24:59.339" v="79" actId="20577"/>
          <ac:spMkLst>
            <pc:docMk/>
            <pc:sldMk cId="1543103843" sldId="273"/>
            <ac:spMk id="2" creationId="{35AA2C04-692C-47EF-A9BC-4E059BD1EEAC}"/>
          </ac:spMkLst>
        </pc:spChg>
      </pc:sldChg>
      <pc:sldChg chg="modSp mod">
        <pc:chgData name="Trista Eckman" userId="d3b5c9aa-babe-441d-bfeb-2f679f1fb5bd" providerId="ADAL" clId="{69C5B874-3BA5-4442-A0B0-863BFC613F69}" dt="2021-05-13T02:25:07.766" v="101" actId="20577"/>
        <pc:sldMkLst>
          <pc:docMk/>
          <pc:sldMk cId="915305283" sldId="274"/>
        </pc:sldMkLst>
        <pc:spChg chg="mod">
          <ac:chgData name="Trista Eckman" userId="d3b5c9aa-babe-441d-bfeb-2f679f1fb5bd" providerId="ADAL" clId="{69C5B874-3BA5-4442-A0B0-863BFC613F69}" dt="2021-05-13T02:25:07.766" v="101" actId="20577"/>
          <ac:spMkLst>
            <pc:docMk/>
            <pc:sldMk cId="915305283" sldId="274"/>
            <ac:spMk id="2" creationId="{C72D381A-9BE8-4116-9C40-AB93F8C0F684}"/>
          </ac:spMkLst>
        </pc:spChg>
      </pc:sldChg>
      <pc:sldChg chg="modSp mod">
        <pc:chgData name="Trista Eckman" userId="d3b5c9aa-babe-441d-bfeb-2f679f1fb5bd" providerId="ADAL" clId="{69C5B874-3BA5-4442-A0B0-863BFC613F69}" dt="2021-05-13T02:25:17.286" v="123" actId="20577"/>
        <pc:sldMkLst>
          <pc:docMk/>
          <pc:sldMk cId="1352739403" sldId="275"/>
        </pc:sldMkLst>
        <pc:spChg chg="mod">
          <ac:chgData name="Trista Eckman" userId="d3b5c9aa-babe-441d-bfeb-2f679f1fb5bd" providerId="ADAL" clId="{69C5B874-3BA5-4442-A0B0-863BFC613F69}" dt="2021-05-13T02:25:17.286" v="123" actId="20577"/>
          <ac:spMkLst>
            <pc:docMk/>
            <pc:sldMk cId="1352739403" sldId="275"/>
            <ac:spMk id="2" creationId="{BD5D84CC-1493-46CF-942C-0620852CDC32}"/>
          </ac:spMkLst>
        </pc:spChg>
      </pc:sldChg>
      <pc:sldChg chg="modSp mod">
        <pc:chgData name="Trista Eckman" userId="d3b5c9aa-babe-441d-bfeb-2f679f1fb5bd" providerId="ADAL" clId="{69C5B874-3BA5-4442-A0B0-863BFC613F69}" dt="2021-05-13T02:25:27.329" v="149" actId="20577"/>
        <pc:sldMkLst>
          <pc:docMk/>
          <pc:sldMk cId="3291680030" sldId="276"/>
        </pc:sldMkLst>
        <pc:spChg chg="mod">
          <ac:chgData name="Trista Eckman" userId="d3b5c9aa-babe-441d-bfeb-2f679f1fb5bd" providerId="ADAL" clId="{69C5B874-3BA5-4442-A0B0-863BFC613F69}" dt="2021-05-13T02:25:27.329" v="149" actId="20577"/>
          <ac:spMkLst>
            <pc:docMk/>
            <pc:sldMk cId="3291680030" sldId="276"/>
            <ac:spMk id="2" creationId="{76263061-7B31-4EAD-ACA2-4B1472B64041}"/>
          </ac:spMkLst>
        </pc:spChg>
      </pc:sldChg>
      <pc:sldChg chg="addSp delSp modSp new mod">
        <pc:chgData name="Trista Eckman" userId="d3b5c9aa-babe-441d-bfeb-2f679f1fb5bd" providerId="ADAL" clId="{69C5B874-3BA5-4442-A0B0-863BFC613F69}" dt="2021-05-13T02:31:31.391" v="639" actId="22"/>
        <pc:sldMkLst>
          <pc:docMk/>
          <pc:sldMk cId="3178761803" sldId="277"/>
        </pc:sldMkLst>
        <pc:spChg chg="mod">
          <ac:chgData name="Trista Eckman" userId="d3b5c9aa-babe-441d-bfeb-2f679f1fb5bd" providerId="ADAL" clId="{69C5B874-3BA5-4442-A0B0-863BFC613F69}" dt="2021-05-13T02:28:05.104" v="170" actId="14100"/>
          <ac:spMkLst>
            <pc:docMk/>
            <pc:sldMk cId="3178761803" sldId="277"/>
            <ac:spMk id="2" creationId="{BC6ED5F4-A6D5-43E4-8364-6C957D36CF09}"/>
          </ac:spMkLst>
        </pc:spChg>
        <pc:spChg chg="del">
          <ac:chgData name="Trista Eckman" userId="d3b5c9aa-babe-441d-bfeb-2f679f1fb5bd" providerId="ADAL" clId="{69C5B874-3BA5-4442-A0B0-863BFC613F69}" dt="2021-05-13T02:31:31.391" v="639" actId="22"/>
          <ac:spMkLst>
            <pc:docMk/>
            <pc:sldMk cId="3178761803" sldId="277"/>
            <ac:spMk id="3" creationId="{348141A4-4E53-4678-9257-8B3889828055}"/>
          </ac:spMkLst>
        </pc:spChg>
        <pc:spChg chg="mod">
          <ac:chgData name="Trista Eckman" userId="d3b5c9aa-babe-441d-bfeb-2f679f1fb5bd" providerId="ADAL" clId="{69C5B874-3BA5-4442-A0B0-863BFC613F69}" dt="2021-05-13T02:30:18.562" v="638" actId="20577"/>
          <ac:spMkLst>
            <pc:docMk/>
            <pc:sldMk cId="3178761803" sldId="277"/>
            <ac:spMk id="4" creationId="{FF92DD4C-C8B4-41BB-9CD9-8595592BCAF4}"/>
          </ac:spMkLst>
        </pc:spChg>
        <pc:picChg chg="add mod ord">
          <ac:chgData name="Trista Eckman" userId="d3b5c9aa-babe-441d-bfeb-2f679f1fb5bd" providerId="ADAL" clId="{69C5B874-3BA5-4442-A0B0-863BFC613F69}" dt="2021-05-13T02:31:31.391" v="639" actId="22"/>
          <ac:picMkLst>
            <pc:docMk/>
            <pc:sldMk cId="3178761803" sldId="277"/>
            <ac:picMk id="6" creationId="{797669BF-6E3E-40B4-99A0-F598B21087E0}"/>
          </ac:picMkLst>
        </pc:picChg>
      </pc:sldChg>
      <pc:sldChg chg="addSp delSp modSp new mod">
        <pc:chgData name="Trista Eckman" userId="d3b5c9aa-babe-441d-bfeb-2f679f1fb5bd" providerId="ADAL" clId="{69C5B874-3BA5-4442-A0B0-863BFC613F69}" dt="2021-05-13T02:33:49.054" v="1016" actId="22"/>
        <pc:sldMkLst>
          <pc:docMk/>
          <pc:sldMk cId="3102119863" sldId="278"/>
        </pc:sldMkLst>
        <pc:spChg chg="mod">
          <ac:chgData name="Trista Eckman" userId="d3b5c9aa-babe-441d-bfeb-2f679f1fb5bd" providerId="ADAL" clId="{69C5B874-3BA5-4442-A0B0-863BFC613F69}" dt="2021-05-13T02:31:57.081" v="662" actId="20577"/>
          <ac:spMkLst>
            <pc:docMk/>
            <pc:sldMk cId="3102119863" sldId="278"/>
            <ac:spMk id="2" creationId="{1CDDD0F9-F0CC-4F3F-8134-D1495B3CC349}"/>
          </ac:spMkLst>
        </pc:spChg>
        <pc:spChg chg="del">
          <ac:chgData name="Trista Eckman" userId="d3b5c9aa-babe-441d-bfeb-2f679f1fb5bd" providerId="ADAL" clId="{69C5B874-3BA5-4442-A0B0-863BFC613F69}" dt="2021-05-13T02:33:49.054" v="1016" actId="22"/>
          <ac:spMkLst>
            <pc:docMk/>
            <pc:sldMk cId="3102119863" sldId="278"/>
            <ac:spMk id="3" creationId="{C4A9C51E-E678-4F71-BF86-132E05DDEEA2}"/>
          </ac:spMkLst>
        </pc:spChg>
        <pc:spChg chg="mod">
          <ac:chgData name="Trista Eckman" userId="d3b5c9aa-babe-441d-bfeb-2f679f1fb5bd" providerId="ADAL" clId="{69C5B874-3BA5-4442-A0B0-863BFC613F69}" dt="2021-05-13T02:33:19.135" v="1015" actId="20577"/>
          <ac:spMkLst>
            <pc:docMk/>
            <pc:sldMk cId="3102119863" sldId="278"/>
            <ac:spMk id="4" creationId="{DD101BE4-54D2-417D-8C7E-519B44813847}"/>
          </ac:spMkLst>
        </pc:spChg>
        <pc:picChg chg="add mod ord">
          <ac:chgData name="Trista Eckman" userId="d3b5c9aa-babe-441d-bfeb-2f679f1fb5bd" providerId="ADAL" clId="{69C5B874-3BA5-4442-A0B0-863BFC613F69}" dt="2021-05-13T02:33:49.054" v="1016" actId="22"/>
          <ac:picMkLst>
            <pc:docMk/>
            <pc:sldMk cId="3102119863" sldId="278"/>
            <ac:picMk id="6" creationId="{AEE20679-B00C-47A1-9494-16D1F449DC98}"/>
          </ac:picMkLst>
        </pc:picChg>
      </pc:sldChg>
      <pc:sldChg chg="addSp modSp new mod">
        <pc:chgData name="Trista Eckman" userId="d3b5c9aa-babe-441d-bfeb-2f679f1fb5bd" providerId="ADAL" clId="{69C5B874-3BA5-4442-A0B0-863BFC613F69}" dt="2021-05-13T13:23:11.063" v="1542" actId="20577"/>
        <pc:sldMkLst>
          <pc:docMk/>
          <pc:sldMk cId="1433200543" sldId="279"/>
        </pc:sldMkLst>
        <pc:spChg chg="mod">
          <ac:chgData name="Trista Eckman" userId="d3b5c9aa-babe-441d-bfeb-2f679f1fb5bd" providerId="ADAL" clId="{69C5B874-3BA5-4442-A0B0-863BFC613F69}" dt="2021-05-13T02:34:13.567" v="1046" actId="14100"/>
          <ac:spMkLst>
            <pc:docMk/>
            <pc:sldMk cId="1433200543" sldId="279"/>
            <ac:spMk id="2" creationId="{DC391D6D-F9A5-4032-8061-840E156792C0}"/>
          </ac:spMkLst>
        </pc:spChg>
        <pc:spChg chg="mod">
          <ac:chgData name="Trista Eckman" userId="d3b5c9aa-babe-441d-bfeb-2f679f1fb5bd" providerId="ADAL" clId="{69C5B874-3BA5-4442-A0B0-863BFC613F69}" dt="2021-05-13T13:22:45.382" v="1448" actId="27636"/>
          <ac:spMkLst>
            <pc:docMk/>
            <pc:sldMk cId="1433200543" sldId="279"/>
            <ac:spMk id="3" creationId="{513CA3CA-2D2E-4347-B82A-50086048503A}"/>
          </ac:spMkLst>
        </pc:spChg>
        <pc:spChg chg="mod">
          <ac:chgData name="Trista Eckman" userId="d3b5c9aa-babe-441d-bfeb-2f679f1fb5bd" providerId="ADAL" clId="{69C5B874-3BA5-4442-A0B0-863BFC613F69}" dt="2021-05-13T13:23:11.063" v="1542" actId="20577"/>
          <ac:spMkLst>
            <pc:docMk/>
            <pc:sldMk cId="1433200543" sldId="279"/>
            <ac:spMk id="4" creationId="{C7738AA2-072B-4543-AE88-C1E1FBB9769B}"/>
          </ac:spMkLst>
        </pc:spChg>
        <pc:picChg chg="add mod">
          <ac:chgData name="Trista Eckman" userId="d3b5c9aa-babe-441d-bfeb-2f679f1fb5bd" providerId="ADAL" clId="{69C5B874-3BA5-4442-A0B0-863BFC613F69}" dt="2021-05-13T13:22:53.192" v="1450" actId="1076"/>
          <ac:picMkLst>
            <pc:docMk/>
            <pc:sldMk cId="1433200543" sldId="279"/>
            <ac:picMk id="6" creationId="{B768D055-E582-4747-8AF0-7FB9273ABDE1}"/>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8751BA-D524-4DAC-928A-E509A675EF9C}" type="doc">
      <dgm:prSet loTypeId="urn:microsoft.com/office/officeart/2005/8/layout/vList2" loCatId="list" qsTypeId="urn:microsoft.com/office/officeart/2005/8/quickstyle/simple4" qsCatId="simple" csTypeId="urn:microsoft.com/office/officeart/2005/8/colors/accent0_3" csCatId="mainScheme" phldr="1"/>
      <dgm:spPr/>
      <dgm:t>
        <a:bodyPr/>
        <a:lstStyle/>
        <a:p>
          <a:endParaRPr lang="en-US"/>
        </a:p>
      </dgm:t>
    </dgm:pt>
    <dgm:pt modelId="{32D1F5F8-924E-4EB4-9DE9-45105A0C69AF}">
      <dgm:prSet/>
      <dgm:spPr/>
      <dgm:t>
        <a:bodyPr/>
        <a:lstStyle/>
        <a:p>
          <a:r>
            <a:rPr lang="en-US" dirty="0"/>
            <a:t>Setting up Email in ProMax</a:t>
          </a:r>
        </a:p>
      </dgm:t>
    </dgm:pt>
    <dgm:pt modelId="{10310852-E5B3-43B5-97B9-312BB0C4955B}" type="parTrans" cxnId="{5D9A4138-8D9C-4130-9D59-14A9FBB9C213}">
      <dgm:prSet/>
      <dgm:spPr/>
      <dgm:t>
        <a:bodyPr/>
        <a:lstStyle/>
        <a:p>
          <a:endParaRPr lang="en-US"/>
        </a:p>
      </dgm:t>
    </dgm:pt>
    <dgm:pt modelId="{BA78E7DC-A5A0-48CF-8037-F54CB1D882D8}" type="sibTrans" cxnId="{5D9A4138-8D9C-4130-9D59-14A9FBB9C213}">
      <dgm:prSet/>
      <dgm:spPr/>
      <dgm:t>
        <a:bodyPr/>
        <a:lstStyle/>
        <a:p>
          <a:endParaRPr lang="en-US"/>
        </a:p>
      </dgm:t>
    </dgm:pt>
    <dgm:pt modelId="{720E0FD4-4258-4A54-A132-3EC97D455040}">
      <dgm:prSet/>
      <dgm:spPr/>
      <dgm:t>
        <a:bodyPr/>
        <a:lstStyle/>
        <a:p>
          <a:r>
            <a:rPr lang="en-US" dirty="0"/>
            <a:t>Automated Emails</a:t>
          </a:r>
        </a:p>
      </dgm:t>
    </dgm:pt>
    <dgm:pt modelId="{23642C63-E997-4936-9429-D40281BBAEE2}" type="parTrans" cxnId="{8C186D1C-CBD7-4E92-B9DE-974E37BA8F7C}">
      <dgm:prSet/>
      <dgm:spPr/>
      <dgm:t>
        <a:bodyPr/>
        <a:lstStyle/>
        <a:p>
          <a:endParaRPr lang="en-US"/>
        </a:p>
      </dgm:t>
    </dgm:pt>
    <dgm:pt modelId="{F08EA059-CF3D-48E5-941E-EB70C2D74059}" type="sibTrans" cxnId="{8C186D1C-CBD7-4E92-B9DE-974E37BA8F7C}">
      <dgm:prSet/>
      <dgm:spPr/>
      <dgm:t>
        <a:bodyPr/>
        <a:lstStyle/>
        <a:p>
          <a:endParaRPr lang="en-US"/>
        </a:p>
      </dgm:t>
    </dgm:pt>
    <dgm:pt modelId="{034F49C1-63DD-413B-AB41-25D40A41383E}">
      <dgm:prSet/>
      <dgm:spPr/>
      <dgm:t>
        <a:bodyPr/>
        <a:lstStyle/>
        <a:p>
          <a:r>
            <a:rPr lang="en-US" dirty="0"/>
            <a:t>Sending Texts</a:t>
          </a:r>
        </a:p>
      </dgm:t>
    </dgm:pt>
    <dgm:pt modelId="{3A914000-89E8-4B80-9CB5-90BF62124FEC}" type="parTrans" cxnId="{F92101D7-09D9-4850-B5B9-E0DE7C69869D}">
      <dgm:prSet/>
      <dgm:spPr/>
      <dgm:t>
        <a:bodyPr/>
        <a:lstStyle/>
        <a:p>
          <a:endParaRPr lang="en-US"/>
        </a:p>
      </dgm:t>
    </dgm:pt>
    <dgm:pt modelId="{9F957705-1B63-45B5-965C-3DBD82F3AFB4}" type="sibTrans" cxnId="{F92101D7-09D9-4850-B5B9-E0DE7C69869D}">
      <dgm:prSet/>
      <dgm:spPr/>
      <dgm:t>
        <a:bodyPr/>
        <a:lstStyle/>
        <a:p>
          <a:endParaRPr lang="en-US"/>
        </a:p>
      </dgm:t>
    </dgm:pt>
    <dgm:pt modelId="{4E985FA6-6834-4A4B-81C4-5CFD27E338FF}">
      <dgm:prSet/>
      <dgm:spPr/>
      <dgm:t>
        <a:bodyPr/>
        <a:lstStyle/>
        <a:p>
          <a:r>
            <a:rPr lang="en-US" dirty="0"/>
            <a:t>Email and Texting Best Practices</a:t>
          </a:r>
        </a:p>
      </dgm:t>
    </dgm:pt>
    <dgm:pt modelId="{DF35C80D-9670-48EF-9B79-87B48541EEBD}" type="parTrans" cxnId="{16760954-50C8-4041-AFC4-83905387BE01}">
      <dgm:prSet/>
      <dgm:spPr/>
      <dgm:t>
        <a:bodyPr/>
        <a:lstStyle/>
        <a:p>
          <a:endParaRPr lang="en-US"/>
        </a:p>
      </dgm:t>
    </dgm:pt>
    <dgm:pt modelId="{E8463ACE-CFA3-4D10-BFA0-CBA6F8333C11}" type="sibTrans" cxnId="{16760954-50C8-4041-AFC4-83905387BE01}">
      <dgm:prSet/>
      <dgm:spPr/>
      <dgm:t>
        <a:bodyPr/>
        <a:lstStyle/>
        <a:p>
          <a:endParaRPr lang="en-US"/>
        </a:p>
      </dgm:t>
    </dgm:pt>
    <dgm:pt modelId="{94A47917-0E74-412F-B0E1-D863FF1C58E3}">
      <dgm:prSet/>
      <dgm:spPr/>
      <dgm:t>
        <a:bodyPr/>
        <a:lstStyle/>
        <a:p>
          <a:r>
            <a:rPr lang="en-US" dirty="0"/>
            <a:t>Sending an Email Blast</a:t>
          </a:r>
        </a:p>
      </dgm:t>
    </dgm:pt>
    <dgm:pt modelId="{F894B792-1E16-47E6-8D94-4755A2ABA82F}" type="sibTrans" cxnId="{0E8A4D0D-0F4F-4AB7-8501-31C89C92AAF0}">
      <dgm:prSet/>
      <dgm:spPr/>
      <dgm:t>
        <a:bodyPr/>
        <a:lstStyle/>
        <a:p>
          <a:endParaRPr lang="en-US"/>
        </a:p>
      </dgm:t>
    </dgm:pt>
    <dgm:pt modelId="{C5AA0942-78C7-4BAD-AD7B-6A5A1A09583B}" type="parTrans" cxnId="{0E8A4D0D-0F4F-4AB7-8501-31C89C92AAF0}">
      <dgm:prSet/>
      <dgm:spPr/>
      <dgm:t>
        <a:bodyPr/>
        <a:lstStyle/>
        <a:p>
          <a:endParaRPr lang="en-US"/>
        </a:p>
      </dgm:t>
    </dgm:pt>
    <dgm:pt modelId="{DE281944-C5AD-4E04-BA3B-FAE719ABB3B0}" type="pres">
      <dgm:prSet presAssocID="{C88751BA-D524-4DAC-928A-E509A675EF9C}" presName="linear" presStyleCnt="0">
        <dgm:presLayoutVars>
          <dgm:animLvl val="lvl"/>
          <dgm:resizeHandles val="exact"/>
        </dgm:presLayoutVars>
      </dgm:prSet>
      <dgm:spPr/>
    </dgm:pt>
    <dgm:pt modelId="{DF374F09-5B3E-4985-B057-B749D3A92B82}" type="pres">
      <dgm:prSet presAssocID="{32D1F5F8-924E-4EB4-9DE9-45105A0C69AF}" presName="parentText" presStyleLbl="node1" presStyleIdx="0" presStyleCnt="5" custLinFactNeighborX="-38" custLinFactNeighborY="-51468">
        <dgm:presLayoutVars>
          <dgm:chMax val="0"/>
          <dgm:bulletEnabled val="1"/>
        </dgm:presLayoutVars>
      </dgm:prSet>
      <dgm:spPr/>
    </dgm:pt>
    <dgm:pt modelId="{A8ED4CE7-E6C7-4317-BAAF-B05F6400739B}" type="pres">
      <dgm:prSet presAssocID="{BA78E7DC-A5A0-48CF-8037-F54CB1D882D8}" presName="spacer" presStyleCnt="0"/>
      <dgm:spPr/>
    </dgm:pt>
    <dgm:pt modelId="{AD447135-42C8-4FAA-994C-C39D6DD3008E}" type="pres">
      <dgm:prSet presAssocID="{94A47917-0E74-412F-B0E1-D863FF1C58E3}" presName="parentText" presStyleLbl="node1" presStyleIdx="1" presStyleCnt="5" custLinFactNeighborX="-38" custLinFactNeighborY="-27095">
        <dgm:presLayoutVars>
          <dgm:chMax val="0"/>
          <dgm:bulletEnabled val="1"/>
        </dgm:presLayoutVars>
      </dgm:prSet>
      <dgm:spPr/>
    </dgm:pt>
    <dgm:pt modelId="{8EC80FBE-C105-4578-BAAE-4E39BBF742AA}" type="pres">
      <dgm:prSet presAssocID="{F894B792-1E16-47E6-8D94-4755A2ABA82F}" presName="spacer" presStyleCnt="0"/>
      <dgm:spPr/>
    </dgm:pt>
    <dgm:pt modelId="{35D376C8-F020-42D2-96EE-43EB10004A8F}" type="pres">
      <dgm:prSet presAssocID="{720E0FD4-4258-4A54-A132-3EC97D455040}" presName="parentText" presStyleLbl="node1" presStyleIdx="2" presStyleCnt="5">
        <dgm:presLayoutVars>
          <dgm:chMax val="0"/>
          <dgm:bulletEnabled val="1"/>
        </dgm:presLayoutVars>
      </dgm:prSet>
      <dgm:spPr/>
    </dgm:pt>
    <dgm:pt modelId="{AC99FF3B-1572-4338-9C6A-DBF52929AB56}" type="pres">
      <dgm:prSet presAssocID="{F08EA059-CF3D-48E5-941E-EB70C2D74059}" presName="spacer" presStyleCnt="0"/>
      <dgm:spPr/>
    </dgm:pt>
    <dgm:pt modelId="{B2E819C4-4F56-4506-88B5-B83C7F76B097}" type="pres">
      <dgm:prSet presAssocID="{034F49C1-63DD-413B-AB41-25D40A41383E}" presName="parentText" presStyleLbl="node1" presStyleIdx="3" presStyleCnt="5" custLinFactNeighborX="-18874" custLinFactNeighborY="-10362">
        <dgm:presLayoutVars>
          <dgm:chMax val="0"/>
          <dgm:bulletEnabled val="1"/>
        </dgm:presLayoutVars>
      </dgm:prSet>
      <dgm:spPr/>
    </dgm:pt>
    <dgm:pt modelId="{1F760E79-CF41-43DD-9B52-F84AE85EDFFF}" type="pres">
      <dgm:prSet presAssocID="{9F957705-1B63-45B5-965C-3DBD82F3AFB4}" presName="spacer" presStyleCnt="0"/>
      <dgm:spPr/>
    </dgm:pt>
    <dgm:pt modelId="{11C9CE42-9449-42FD-A673-AE308E381CB2}" type="pres">
      <dgm:prSet presAssocID="{4E985FA6-6834-4A4B-81C4-5CFD27E338FF}" presName="parentText" presStyleLbl="node1" presStyleIdx="4" presStyleCnt="5">
        <dgm:presLayoutVars>
          <dgm:chMax val="0"/>
          <dgm:bulletEnabled val="1"/>
        </dgm:presLayoutVars>
      </dgm:prSet>
      <dgm:spPr/>
    </dgm:pt>
  </dgm:ptLst>
  <dgm:cxnLst>
    <dgm:cxn modelId="{9E36C106-4378-486E-860B-7F14EDEE760B}" type="presOf" srcId="{720E0FD4-4258-4A54-A132-3EC97D455040}" destId="{35D376C8-F020-42D2-96EE-43EB10004A8F}" srcOrd="0" destOrd="0" presId="urn:microsoft.com/office/officeart/2005/8/layout/vList2"/>
    <dgm:cxn modelId="{1A572A0B-413D-4143-B039-812555006F33}" type="presOf" srcId="{C88751BA-D524-4DAC-928A-E509A675EF9C}" destId="{DE281944-C5AD-4E04-BA3B-FAE719ABB3B0}" srcOrd="0" destOrd="0" presId="urn:microsoft.com/office/officeart/2005/8/layout/vList2"/>
    <dgm:cxn modelId="{6E9FA80C-ECA1-46FE-9392-07F013648975}" type="presOf" srcId="{4E985FA6-6834-4A4B-81C4-5CFD27E338FF}" destId="{11C9CE42-9449-42FD-A673-AE308E381CB2}" srcOrd="0" destOrd="0" presId="urn:microsoft.com/office/officeart/2005/8/layout/vList2"/>
    <dgm:cxn modelId="{0E8A4D0D-0F4F-4AB7-8501-31C89C92AAF0}" srcId="{C88751BA-D524-4DAC-928A-E509A675EF9C}" destId="{94A47917-0E74-412F-B0E1-D863FF1C58E3}" srcOrd="1" destOrd="0" parTransId="{C5AA0942-78C7-4BAD-AD7B-6A5A1A09583B}" sibTransId="{F894B792-1E16-47E6-8D94-4755A2ABA82F}"/>
    <dgm:cxn modelId="{8C186D1C-CBD7-4E92-B9DE-974E37BA8F7C}" srcId="{C88751BA-D524-4DAC-928A-E509A675EF9C}" destId="{720E0FD4-4258-4A54-A132-3EC97D455040}" srcOrd="2" destOrd="0" parTransId="{23642C63-E997-4936-9429-D40281BBAEE2}" sibTransId="{F08EA059-CF3D-48E5-941E-EB70C2D74059}"/>
    <dgm:cxn modelId="{5D9A4138-8D9C-4130-9D59-14A9FBB9C213}" srcId="{C88751BA-D524-4DAC-928A-E509A675EF9C}" destId="{32D1F5F8-924E-4EB4-9DE9-45105A0C69AF}" srcOrd="0" destOrd="0" parTransId="{10310852-E5B3-43B5-97B9-312BB0C4955B}" sibTransId="{BA78E7DC-A5A0-48CF-8037-F54CB1D882D8}"/>
    <dgm:cxn modelId="{6B63A83F-C329-498E-9F4E-9829D706932C}" type="presOf" srcId="{94A47917-0E74-412F-B0E1-D863FF1C58E3}" destId="{AD447135-42C8-4FAA-994C-C39D6DD3008E}" srcOrd="0" destOrd="0" presId="urn:microsoft.com/office/officeart/2005/8/layout/vList2"/>
    <dgm:cxn modelId="{16760954-50C8-4041-AFC4-83905387BE01}" srcId="{C88751BA-D524-4DAC-928A-E509A675EF9C}" destId="{4E985FA6-6834-4A4B-81C4-5CFD27E338FF}" srcOrd="4" destOrd="0" parTransId="{DF35C80D-9670-48EF-9B79-87B48541EEBD}" sibTransId="{E8463ACE-CFA3-4D10-BFA0-CBA6F8333C11}"/>
    <dgm:cxn modelId="{C2231576-F380-446B-8A0A-92671BE2D836}" type="presOf" srcId="{034F49C1-63DD-413B-AB41-25D40A41383E}" destId="{B2E819C4-4F56-4506-88B5-B83C7F76B097}" srcOrd="0" destOrd="0" presId="urn:microsoft.com/office/officeart/2005/8/layout/vList2"/>
    <dgm:cxn modelId="{728FFD7C-7CFB-40B3-82E8-773FA0197F22}" type="presOf" srcId="{32D1F5F8-924E-4EB4-9DE9-45105A0C69AF}" destId="{DF374F09-5B3E-4985-B057-B749D3A92B82}" srcOrd="0" destOrd="0" presId="urn:microsoft.com/office/officeart/2005/8/layout/vList2"/>
    <dgm:cxn modelId="{F92101D7-09D9-4850-B5B9-E0DE7C69869D}" srcId="{C88751BA-D524-4DAC-928A-E509A675EF9C}" destId="{034F49C1-63DD-413B-AB41-25D40A41383E}" srcOrd="3" destOrd="0" parTransId="{3A914000-89E8-4B80-9CB5-90BF62124FEC}" sibTransId="{9F957705-1B63-45B5-965C-3DBD82F3AFB4}"/>
    <dgm:cxn modelId="{BE6224FF-E983-4C5E-A8C8-0B7DDF96643A}" type="presParOf" srcId="{DE281944-C5AD-4E04-BA3B-FAE719ABB3B0}" destId="{DF374F09-5B3E-4985-B057-B749D3A92B82}" srcOrd="0" destOrd="0" presId="urn:microsoft.com/office/officeart/2005/8/layout/vList2"/>
    <dgm:cxn modelId="{14C0A2E1-C0B5-4C51-A123-66B2FF0D3DF1}" type="presParOf" srcId="{DE281944-C5AD-4E04-BA3B-FAE719ABB3B0}" destId="{A8ED4CE7-E6C7-4317-BAAF-B05F6400739B}" srcOrd="1" destOrd="0" presId="urn:microsoft.com/office/officeart/2005/8/layout/vList2"/>
    <dgm:cxn modelId="{617533FD-9A96-413C-B67F-AFC25C63CF57}" type="presParOf" srcId="{DE281944-C5AD-4E04-BA3B-FAE719ABB3B0}" destId="{AD447135-42C8-4FAA-994C-C39D6DD3008E}" srcOrd="2" destOrd="0" presId="urn:microsoft.com/office/officeart/2005/8/layout/vList2"/>
    <dgm:cxn modelId="{BACFA74D-8CEB-439B-806F-BF1154AFC502}" type="presParOf" srcId="{DE281944-C5AD-4E04-BA3B-FAE719ABB3B0}" destId="{8EC80FBE-C105-4578-BAAE-4E39BBF742AA}" srcOrd="3" destOrd="0" presId="urn:microsoft.com/office/officeart/2005/8/layout/vList2"/>
    <dgm:cxn modelId="{AC3FA93A-4319-424F-8861-36627B441987}" type="presParOf" srcId="{DE281944-C5AD-4E04-BA3B-FAE719ABB3B0}" destId="{35D376C8-F020-42D2-96EE-43EB10004A8F}" srcOrd="4" destOrd="0" presId="urn:microsoft.com/office/officeart/2005/8/layout/vList2"/>
    <dgm:cxn modelId="{B150533D-E248-4B3A-A032-E05B218378F5}" type="presParOf" srcId="{DE281944-C5AD-4E04-BA3B-FAE719ABB3B0}" destId="{AC99FF3B-1572-4338-9C6A-DBF52929AB56}" srcOrd="5" destOrd="0" presId="urn:microsoft.com/office/officeart/2005/8/layout/vList2"/>
    <dgm:cxn modelId="{AD1E4473-9248-44B3-B921-FE1C3932B837}" type="presParOf" srcId="{DE281944-C5AD-4E04-BA3B-FAE719ABB3B0}" destId="{B2E819C4-4F56-4506-88B5-B83C7F76B097}" srcOrd="6" destOrd="0" presId="urn:microsoft.com/office/officeart/2005/8/layout/vList2"/>
    <dgm:cxn modelId="{2F792625-B590-4456-9086-2A6AFA860C95}" type="presParOf" srcId="{DE281944-C5AD-4E04-BA3B-FAE719ABB3B0}" destId="{1F760E79-CF41-43DD-9B52-F84AE85EDFFF}" srcOrd="7" destOrd="0" presId="urn:microsoft.com/office/officeart/2005/8/layout/vList2"/>
    <dgm:cxn modelId="{DCAD96FB-D737-4649-BBF5-1067FE33C56A}" type="presParOf" srcId="{DE281944-C5AD-4E04-BA3B-FAE719ABB3B0}" destId="{11C9CE42-9449-42FD-A673-AE308E381CB2}"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374F09-5B3E-4985-B057-B749D3A92B82}">
      <dsp:nvSpPr>
        <dsp:cNvPr id="0" name=""/>
        <dsp:cNvSpPr/>
      </dsp:nvSpPr>
      <dsp:spPr>
        <a:xfrm>
          <a:off x="0" y="0"/>
          <a:ext cx="6711950" cy="719549"/>
        </a:xfrm>
        <a:prstGeom prst="roundRect">
          <a:avLst/>
        </a:prstGeom>
        <a:solidFill>
          <a:schemeClr val="dk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Setting up Email in ProMax</a:t>
          </a:r>
        </a:p>
      </dsp:txBody>
      <dsp:txXfrm>
        <a:off x="35125" y="35125"/>
        <a:ext cx="6641700" cy="649299"/>
      </dsp:txXfrm>
    </dsp:sp>
    <dsp:sp modelId="{AD447135-42C8-4FAA-994C-C39D6DD3008E}">
      <dsp:nvSpPr>
        <dsp:cNvPr id="0" name=""/>
        <dsp:cNvSpPr/>
      </dsp:nvSpPr>
      <dsp:spPr>
        <a:xfrm>
          <a:off x="0" y="821433"/>
          <a:ext cx="6711950" cy="719549"/>
        </a:xfrm>
        <a:prstGeom prst="roundRect">
          <a:avLst/>
        </a:prstGeom>
        <a:solidFill>
          <a:schemeClr val="dk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Sending an Email Blast</a:t>
          </a:r>
        </a:p>
      </dsp:txBody>
      <dsp:txXfrm>
        <a:off x="35125" y="856558"/>
        <a:ext cx="6641700" cy="649299"/>
      </dsp:txXfrm>
    </dsp:sp>
    <dsp:sp modelId="{35D376C8-F020-42D2-96EE-43EB10004A8F}">
      <dsp:nvSpPr>
        <dsp:cNvPr id="0" name=""/>
        <dsp:cNvSpPr/>
      </dsp:nvSpPr>
      <dsp:spPr>
        <a:xfrm>
          <a:off x="0" y="1650793"/>
          <a:ext cx="6711950" cy="719549"/>
        </a:xfrm>
        <a:prstGeom prst="roundRect">
          <a:avLst/>
        </a:prstGeom>
        <a:solidFill>
          <a:schemeClr val="dk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Automated Emails</a:t>
          </a:r>
        </a:p>
      </dsp:txBody>
      <dsp:txXfrm>
        <a:off x="35125" y="1685918"/>
        <a:ext cx="6641700" cy="649299"/>
      </dsp:txXfrm>
    </dsp:sp>
    <dsp:sp modelId="{B2E819C4-4F56-4506-88B5-B83C7F76B097}">
      <dsp:nvSpPr>
        <dsp:cNvPr id="0" name=""/>
        <dsp:cNvSpPr/>
      </dsp:nvSpPr>
      <dsp:spPr>
        <a:xfrm>
          <a:off x="0" y="2447791"/>
          <a:ext cx="6711950" cy="719549"/>
        </a:xfrm>
        <a:prstGeom prst="roundRect">
          <a:avLst/>
        </a:prstGeom>
        <a:solidFill>
          <a:schemeClr val="dk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Sending Texts</a:t>
          </a:r>
        </a:p>
      </dsp:txBody>
      <dsp:txXfrm>
        <a:off x="35125" y="2482916"/>
        <a:ext cx="6641700" cy="649299"/>
      </dsp:txXfrm>
    </dsp:sp>
    <dsp:sp modelId="{11C9CE42-9449-42FD-A673-AE308E381CB2}">
      <dsp:nvSpPr>
        <dsp:cNvPr id="0" name=""/>
        <dsp:cNvSpPr/>
      </dsp:nvSpPr>
      <dsp:spPr>
        <a:xfrm>
          <a:off x="0" y="3262694"/>
          <a:ext cx="6711950" cy="719549"/>
        </a:xfrm>
        <a:prstGeom prst="roundRect">
          <a:avLst/>
        </a:prstGeom>
        <a:solidFill>
          <a:schemeClr val="dk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dirty="0"/>
            <a:t>Email and Texting Best Practices</a:t>
          </a:r>
        </a:p>
      </dsp:txBody>
      <dsp:txXfrm>
        <a:off x="35125" y="3297819"/>
        <a:ext cx="6641700" cy="64929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5/12/2021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5/12/2021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5/12/2021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5/12/2021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5/12/2021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5/12/2021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5/12/2021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5/12/2021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5/12/2021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5/12/2021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hyperlink" Target="mailto:none@none.com" TargetMode="Externa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7115F77-2FAE-4CA7-9A7F-10D5F2C8F8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9">
            <a:extLst>
              <a:ext uri="{FF2B5EF4-FFF2-40B4-BE49-F238E27FC236}">
                <a16:creationId xmlns:a16="http://schemas.microsoft.com/office/drawing/2014/main" id="{5CD4C046-A04C-46CC-AFA3-6B0621F628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7" name="Rectangle 11">
            <a:extLst>
              <a:ext uri="{FF2B5EF4-FFF2-40B4-BE49-F238E27FC236}">
                <a16:creationId xmlns:a16="http://schemas.microsoft.com/office/drawing/2014/main" id="{66C7A97A-A7DE-4DFB-8542-1E4BF24C7D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13">
            <a:extLst>
              <a:ext uri="{FF2B5EF4-FFF2-40B4-BE49-F238E27FC236}">
                <a16:creationId xmlns:a16="http://schemas.microsoft.com/office/drawing/2014/main" id="{BE111DB0-3D73-4D20-9D57-CEF5A0D86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Box 2">
            <a:extLst>
              <a:ext uri="{FF2B5EF4-FFF2-40B4-BE49-F238E27FC236}">
                <a16:creationId xmlns:a16="http://schemas.microsoft.com/office/drawing/2014/main" id="{49ACA0AA-CB3A-42C6-A1FB-16EF74BF9E3B}"/>
              </a:ext>
            </a:extLst>
          </p:cNvPr>
          <p:cNvSpPr txBox="1"/>
          <p:nvPr/>
        </p:nvSpPr>
        <p:spPr>
          <a:xfrm rot="19644297">
            <a:off x="322035" y="1611547"/>
            <a:ext cx="3687664" cy="1786304"/>
          </a:xfrm>
          <a:prstGeom prst="rect">
            <a:avLst/>
          </a:prstGeom>
        </p:spPr>
        <p:txBody>
          <a:bodyPr vert="horz" lIns="91440" tIns="45720" rIns="91440" bIns="45720" rtlCol="0" anchor="b">
            <a:normAutofit/>
          </a:bodyPr>
          <a:lstStyle/>
          <a:p>
            <a:pPr defTabSz="914400">
              <a:lnSpc>
                <a:spcPct val="90000"/>
              </a:lnSpc>
              <a:spcBef>
                <a:spcPct val="0"/>
              </a:spcBef>
              <a:spcAft>
                <a:spcPts val="600"/>
              </a:spcAft>
            </a:pPr>
            <a:r>
              <a:rPr lang="en-US" sz="9600" spc="-100" dirty="0">
                <a:solidFill>
                  <a:srgbClr val="FFFFFF"/>
                </a:solidFill>
                <a:latin typeface="+mj-lt"/>
                <a:ea typeface="+mj-ea"/>
                <a:cs typeface="+mj-cs"/>
              </a:rPr>
              <a:t>MAY</a:t>
            </a:r>
            <a:r>
              <a:rPr lang="en-US" sz="5900" kern="1200" spc="-100" baseline="0" dirty="0">
                <a:solidFill>
                  <a:srgbClr val="FFFFFF"/>
                </a:solidFill>
                <a:latin typeface="+mj-lt"/>
                <a:ea typeface="+mj-ea"/>
                <a:cs typeface="+mj-cs"/>
              </a:rPr>
              <a:t> </a:t>
            </a:r>
          </a:p>
        </p:txBody>
      </p:sp>
      <p:pic>
        <p:nvPicPr>
          <p:cNvPr id="2" name="Picture 1">
            <a:extLst>
              <a:ext uri="{FF2B5EF4-FFF2-40B4-BE49-F238E27FC236}">
                <a16:creationId xmlns:a16="http://schemas.microsoft.com/office/drawing/2014/main" id="{8583386B-6661-4171-8FE7-CFC990755850}"/>
              </a:ext>
            </a:extLst>
          </p:cNvPr>
          <p:cNvPicPr>
            <a:picLocks noChangeAspect="1"/>
          </p:cNvPicPr>
          <p:nvPr/>
        </p:nvPicPr>
        <p:blipFill rotWithShape="1">
          <a:blip r:embed="rId2"/>
          <a:srcRect r="-1" b="1215"/>
          <a:stretch/>
        </p:blipFill>
        <p:spPr>
          <a:xfrm>
            <a:off x="5120640" y="759599"/>
            <a:ext cx="6367271" cy="5330650"/>
          </a:xfrm>
          <a:prstGeom prst="rect">
            <a:avLst/>
          </a:prstGeom>
        </p:spPr>
      </p:pic>
      <p:sp>
        <p:nvSpPr>
          <p:cNvPr id="11" name="Rectangle 15">
            <a:extLst>
              <a:ext uri="{FF2B5EF4-FFF2-40B4-BE49-F238E27FC236}">
                <a16:creationId xmlns:a16="http://schemas.microsoft.com/office/drawing/2014/main" id="{027ADCA0-A066-4B16-8E1F-3C2483947B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14664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7E3AC-2281-4EE4-8A8A-F17BE46F152A}"/>
              </a:ext>
            </a:extLst>
          </p:cNvPr>
          <p:cNvSpPr>
            <a:spLocks noGrp="1"/>
          </p:cNvSpPr>
          <p:nvPr>
            <p:ph type="title"/>
          </p:nvPr>
        </p:nvSpPr>
        <p:spPr>
          <a:xfrm>
            <a:off x="4084398" y="1298448"/>
            <a:ext cx="7315200" cy="3255264"/>
          </a:xfrm>
        </p:spPr>
        <p:txBody>
          <a:bodyPr vert="horz" lIns="91440" tIns="45720" rIns="91440" bIns="45720" rtlCol="0" anchor="b">
            <a:normAutofit/>
          </a:bodyPr>
          <a:lstStyle/>
          <a:p>
            <a:r>
              <a:rPr lang="en-US" sz="5400" kern="1200" spc="-100" baseline="0" dirty="0">
                <a:solidFill>
                  <a:schemeClr val="tx2"/>
                </a:solidFill>
                <a:latin typeface="+mj-lt"/>
                <a:ea typeface="+mj-ea"/>
                <a:cs typeface="+mj-cs"/>
              </a:rPr>
              <a:t>Sending Text Messages</a:t>
            </a:r>
          </a:p>
        </p:txBody>
      </p:sp>
      <p:sp>
        <p:nvSpPr>
          <p:cNvPr id="3" name="Text Placeholder 2">
            <a:extLst>
              <a:ext uri="{FF2B5EF4-FFF2-40B4-BE49-F238E27FC236}">
                <a16:creationId xmlns:a16="http://schemas.microsoft.com/office/drawing/2014/main" id="{25D4F79B-DF6E-4805-A427-3594676BE3BE}"/>
              </a:ext>
            </a:extLst>
          </p:cNvPr>
          <p:cNvSpPr>
            <a:spLocks noGrp="1"/>
          </p:cNvSpPr>
          <p:nvPr>
            <p:ph type="body" idx="1"/>
          </p:nvPr>
        </p:nvSpPr>
        <p:spPr>
          <a:xfrm>
            <a:off x="4084397" y="4670246"/>
            <a:ext cx="6714232" cy="914400"/>
          </a:xfrm>
        </p:spPr>
        <p:txBody>
          <a:bodyPr vert="horz" lIns="91440" tIns="45720" rIns="91440" bIns="45720" rtlCol="0" anchor="t">
            <a:normAutofit/>
          </a:bodyPr>
          <a:lstStyle/>
          <a:p>
            <a:r>
              <a:rPr lang="en-US" sz="2200" kern="1200" cap="none" spc="0" baseline="0" dirty="0">
                <a:solidFill>
                  <a:schemeClr val="accent1"/>
                </a:solidFill>
                <a:latin typeface="+mn-lt"/>
                <a:ea typeface="+mn-ea"/>
                <a:cs typeface="+mn-cs"/>
              </a:rPr>
              <a:t>Sending Text Messages through ProMax is easy!</a:t>
            </a:r>
          </a:p>
        </p:txBody>
      </p:sp>
    </p:spTree>
    <p:extLst>
      <p:ext uri="{BB962C8B-B14F-4D97-AF65-F5344CB8AC3E}">
        <p14:creationId xmlns:p14="http://schemas.microsoft.com/office/powerpoint/2010/main" val="425363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91D6D-F9A5-4032-8061-840E156792C0}"/>
              </a:ext>
            </a:extLst>
          </p:cNvPr>
          <p:cNvSpPr>
            <a:spLocks noGrp="1"/>
          </p:cNvSpPr>
          <p:nvPr>
            <p:ph type="title"/>
          </p:nvPr>
        </p:nvSpPr>
        <p:spPr>
          <a:xfrm>
            <a:off x="256032" y="1143000"/>
            <a:ext cx="2834640" cy="1516224"/>
          </a:xfrm>
        </p:spPr>
        <p:txBody>
          <a:bodyPr/>
          <a:lstStyle/>
          <a:p>
            <a:r>
              <a:rPr lang="en-US" dirty="0"/>
              <a:t>Sending Texts Through ProMax</a:t>
            </a:r>
          </a:p>
        </p:txBody>
      </p:sp>
      <p:sp>
        <p:nvSpPr>
          <p:cNvPr id="3" name="Content Placeholder 2">
            <a:extLst>
              <a:ext uri="{FF2B5EF4-FFF2-40B4-BE49-F238E27FC236}">
                <a16:creationId xmlns:a16="http://schemas.microsoft.com/office/drawing/2014/main" id="{513CA3CA-2D2E-4347-B82A-50086048503A}"/>
              </a:ext>
            </a:extLst>
          </p:cNvPr>
          <p:cNvSpPr>
            <a:spLocks noGrp="1"/>
          </p:cNvSpPr>
          <p:nvPr>
            <p:ph idx="1"/>
          </p:nvPr>
        </p:nvSpPr>
        <p:spPr>
          <a:xfrm>
            <a:off x="3909526" y="868680"/>
            <a:ext cx="7273585" cy="2247744"/>
          </a:xfrm>
        </p:spPr>
        <p:txBody>
          <a:bodyPr>
            <a:normAutofit fontScale="92500"/>
          </a:bodyPr>
          <a:lstStyle/>
          <a:p>
            <a:r>
              <a:rPr lang="en-US" dirty="0"/>
              <a:t>Why send through Promax?</a:t>
            </a:r>
          </a:p>
          <a:p>
            <a:pPr lvl="1"/>
            <a:r>
              <a:rPr lang="en-US" dirty="0"/>
              <a:t>It is all tracked in one place</a:t>
            </a:r>
          </a:p>
          <a:p>
            <a:pPr lvl="1"/>
            <a:r>
              <a:rPr lang="en-US" dirty="0"/>
              <a:t>When </a:t>
            </a:r>
            <a:r>
              <a:rPr lang="en-US" dirty="0" err="1"/>
              <a:t>salesreps</a:t>
            </a:r>
            <a:r>
              <a:rPr lang="en-US" dirty="0"/>
              <a:t> leave they are not leaving with customer info</a:t>
            </a:r>
          </a:p>
          <a:p>
            <a:pPr lvl="1"/>
            <a:r>
              <a:rPr lang="en-US" dirty="0"/>
              <a:t>Another rep can pick up where the last one left off</a:t>
            </a:r>
          </a:p>
          <a:p>
            <a:pPr lvl="1"/>
            <a:r>
              <a:rPr lang="en-US" dirty="0"/>
              <a:t>SMS History Report gives you insight as to what is working and what is not</a:t>
            </a:r>
          </a:p>
          <a:p>
            <a:pPr lvl="1"/>
            <a:r>
              <a:rPr lang="en-US" dirty="0"/>
              <a:t>Handset deliverability receipts – only available through 800 numbers</a:t>
            </a:r>
          </a:p>
          <a:p>
            <a:pPr lvl="2"/>
            <a:endParaRPr lang="en-US" dirty="0"/>
          </a:p>
        </p:txBody>
      </p:sp>
      <p:sp>
        <p:nvSpPr>
          <p:cNvPr id="4" name="Text Placeholder 3">
            <a:extLst>
              <a:ext uri="{FF2B5EF4-FFF2-40B4-BE49-F238E27FC236}">
                <a16:creationId xmlns:a16="http://schemas.microsoft.com/office/drawing/2014/main" id="{C7738AA2-072B-4543-AE88-C1E1FBB9769B}"/>
              </a:ext>
            </a:extLst>
          </p:cNvPr>
          <p:cNvSpPr>
            <a:spLocks noGrp="1"/>
          </p:cNvSpPr>
          <p:nvPr>
            <p:ph type="body" sz="half" idx="2"/>
          </p:nvPr>
        </p:nvSpPr>
        <p:spPr>
          <a:xfrm>
            <a:off x="256032" y="2659224"/>
            <a:ext cx="2834640" cy="3156942"/>
          </a:xfrm>
        </p:spPr>
        <p:txBody>
          <a:bodyPr/>
          <a:lstStyle/>
          <a:p>
            <a:r>
              <a:rPr lang="en-US" dirty="0"/>
              <a:t>To send texts through ProMax, go to the customer </a:t>
            </a:r>
            <a:r>
              <a:rPr lang="en-US" dirty="0" err="1"/>
              <a:t>workscreen</a:t>
            </a:r>
            <a:r>
              <a:rPr lang="en-US" dirty="0"/>
              <a:t> and click on the cell button. </a:t>
            </a:r>
          </a:p>
        </p:txBody>
      </p:sp>
      <p:pic>
        <p:nvPicPr>
          <p:cNvPr id="6" name="Picture 5">
            <a:extLst>
              <a:ext uri="{FF2B5EF4-FFF2-40B4-BE49-F238E27FC236}">
                <a16:creationId xmlns:a16="http://schemas.microsoft.com/office/drawing/2014/main" id="{B768D055-E582-4747-8AF0-7FB9273ABDE1}"/>
              </a:ext>
            </a:extLst>
          </p:cNvPr>
          <p:cNvPicPr>
            <a:picLocks noChangeAspect="1"/>
          </p:cNvPicPr>
          <p:nvPr/>
        </p:nvPicPr>
        <p:blipFill>
          <a:blip r:embed="rId2"/>
          <a:stretch>
            <a:fillRect/>
          </a:stretch>
        </p:blipFill>
        <p:spPr>
          <a:xfrm>
            <a:off x="4980871" y="3002207"/>
            <a:ext cx="5130893" cy="3150203"/>
          </a:xfrm>
          <a:prstGeom prst="rect">
            <a:avLst/>
          </a:prstGeom>
        </p:spPr>
      </p:pic>
    </p:spTree>
    <p:extLst>
      <p:ext uri="{BB962C8B-B14F-4D97-AF65-F5344CB8AC3E}">
        <p14:creationId xmlns:p14="http://schemas.microsoft.com/office/powerpoint/2010/main" val="1433200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7E3AC-2281-4EE4-8A8A-F17BE46F152A}"/>
              </a:ext>
            </a:extLst>
          </p:cNvPr>
          <p:cNvSpPr>
            <a:spLocks noGrp="1"/>
          </p:cNvSpPr>
          <p:nvPr>
            <p:ph type="title"/>
          </p:nvPr>
        </p:nvSpPr>
        <p:spPr>
          <a:xfrm>
            <a:off x="4084398" y="1298448"/>
            <a:ext cx="7315200" cy="3255264"/>
          </a:xfrm>
        </p:spPr>
        <p:txBody>
          <a:bodyPr vert="horz" lIns="91440" tIns="45720" rIns="91440" bIns="45720" rtlCol="0" anchor="b">
            <a:normAutofit/>
          </a:bodyPr>
          <a:lstStyle/>
          <a:p>
            <a:r>
              <a:rPr lang="en-US" sz="5900" kern="1200" spc="-100" baseline="0" dirty="0">
                <a:solidFill>
                  <a:schemeClr val="tx2"/>
                </a:solidFill>
                <a:latin typeface="+mj-lt"/>
                <a:ea typeface="+mj-ea"/>
                <a:cs typeface="+mj-cs"/>
              </a:rPr>
              <a:t>Text &amp; Email Best Practices</a:t>
            </a:r>
          </a:p>
        </p:txBody>
      </p:sp>
      <p:sp>
        <p:nvSpPr>
          <p:cNvPr id="3" name="Text Placeholder 2">
            <a:extLst>
              <a:ext uri="{FF2B5EF4-FFF2-40B4-BE49-F238E27FC236}">
                <a16:creationId xmlns:a16="http://schemas.microsoft.com/office/drawing/2014/main" id="{25D4F79B-DF6E-4805-A427-3594676BE3BE}"/>
              </a:ext>
            </a:extLst>
          </p:cNvPr>
          <p:cNvSpPr>
            <a:spLocks noGrp="1"/>
          </p:cNvSpPr>
          <p:nvPr>
            <p:ph type="body" idx="1"/>
          </p:nvPr>
        </p:nvSpPr>
        <p:spPr>
          <a:xfrm>
            <a:off x="4084397" y="4670246"/>
            <a:ext cx="6714232" cy="914400"/>
          </a:xfrm>
        </p:spPr>
        <p:txBody>
          <a:bodyPr vert="horz" lIns="91440" tIns="45720" rIns="91440" bIns="45720" rtlCol="0" anchor="t">
            <a:normAutofit/>
          </a:bodyPr>
          <a:lstStyle/>
          <a:p>
            <a:r>
              <a:rPr lang="en-US" dirty="0">
                <a:solidFill>
                  <a:schemeClr val="accent1"/>
                </a:solidFill>
              </a:rPr>
              <a:t>Some tips on increasing your deliverability rates and creating a positive reputation. </a:t>
            </a:r>
            <a:endParaRPr lang="en-US" sz="2200" kern="1200" cap="none" spc="0" baseline="0" dirty="0">
              <a:solidFill>
                <a:schemeClr val="accent1"/>
              </a:solidFill>
              <a:latin typeface="+mn-lt"/>
              <a:ea typeface="+mn-ea"/>
              <a:cs typeface="+mn-cs"/>
            </a:endParaRPr>
          </a:p>
        </p:txBody>
      </p:sp>
    </p:spTree>
    <p:extLst>
      <p:ext uri="{BB962C8B-B14F-4D97-AF65-F5344CB8AC3E}">
        <p14:creationId xmlns:p14="http://schemas.microsoft.com/office/powerpoint/2010/main" val="716922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E2963-1838-44EB-9A9B-79B27FA7D9EB}"/>
              </a:ext>
            </a:extLst>
          </p:cNvPr>
          <p:cNvSpPr>
            <a:spLocks noGrp="1"/>
          </p:cNvSpPr>
          <p:nvPr>
            <p:ph type="title"/>
          </p:nvPr>
        </p:nvSpPr>
        <p:spPr/>
        <p:txBody>
          <a:bodyPr/>
          <a:lstStyle/>
          <a:p>
            <a:r>
              <a:rPr lang="en-US" dirty="0"/>
              <a:t>Improve Your Domain Reputation and Deliverability for Emailing</a:t>
            </a:r>
          </a:p>
        </p:txBody>
      </p:sp>
      <p:sp>
        <p:nvSpPr>
          <p:cNvPr id="3" name="Content Placeholder 2">
            <a:extLst>
              <a:ext uri="{FF2B5EF4-FFF2-40B4-BE49-F238E27FC236}">
                <a16:creationId xmlns:a16="http://schemas.microsoft.com/office/drawing/2014/main" id="{796E03F4-124D-4764-B705-F6D00D3BA6EE}"/>
              </a:ext>
            </a:extLst>
          </p:cNvPr>
          <p:cNvSpPr>
            <a:spLocks noGrp="1"/>
          </p:cNvSpPr>
          <p:nvPr>
            <p:ph idx="1"/>
          </p:nvPr>
        </p:nvSpPr>
        <p:spPr/>
        <p:txBody>
          <a:bodyPr/>
          <a:lstStyle/>
          <a:p>
            <a:r>
              <a:rPr lang="en-US" dirty="0"/>
              <a:t>Do not use deceptive subject lines</a:t>
            </a:r>
          </a:p>
          <a:p>
            <a:r>
              <a:rPr lang="en-US" dirty="0"/>
              <a:t>Use a domain that is separate from your company website</a:t>
            </a:r>
          </a:p>
          <a:p>
            <a:r>
              <a:rPr lang="en-US" dirty="0"/>
              <a:t>On the back end, set up DKIM, DMARC, and SPF</a:t>
            </a:r>
          </a:p>
          <a:p>
            <a:r>
              <a:rPr lang="en-US" dirty="0"/>
              <a:t>Use a Bulk Email provider, not just a standard email </a:t>
            </a:r>
          </a:p>
          <a:p>
            <a:r>
              <a:rPr lang="en-US" dirty="0"/>
              <a:t>Be mindful of your presentation – images to text ratio, capital letters, colors, font changes, text sizes</a:t>
            </a:r>
          </a:p>
          <a:p>
            <a:r>
              <a:rPr lang="en-US" dirty="0"/>
              <a:t>Do not send attachments in bulk emails</a:t>
            </a:r>
          </a:p>
          <a:p>
            <a:r>
              <a:rPr lang="en-US" dirty="0"/>
              <a:t>Send email from active accounts</a:t>
            </a:r>
          </a:p>
          <a:p>
            <a:endParaRPr lang="en-US" dirty="0"/>
          </a:p>
        </p:txBody>
      </p:sp>
      <p:sp>
        <p:nvSpPr>
          <p:cNvPr id="4" name="Text Placeholder 3">
            <a:extLst>
              <a:ext uri="{FF2B5EF4-FFF2-40B4-BE49-F238E27FC236}">
                <a16:creationId xmlns:a16="http://schemas.microsoft.com/office/drawing/2014/main" id="{B8A4C3BA-331C-4999-94F5-AF8794116B1F}"/>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2287953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FC4D2-CCA0-4401-90D6-6870F907A3FC}"/>
              </a:ext>
            </a:extLst>
          </p:cNvPr>
          <p:cNvSpPr>
            <a:spLocks noGrp="1"/>
          </p:cNvSpPr>
          <p:nvPr>
            <p:ph type="title"/>
          </p:nvPr>
        </p:nvSpPr>
        <p:spPr/>
        <p:txBody>
          <a:bodyPr/>
          <a:lstStyle/>
          <a:p>
            <a:r>
              <a:rPr lang="en-US" dirty="0"/>
              <a:t>Send to the Right People</a:t>
            </a:r>
          </a:p>
        </p:txBody>
      </p:sp>
      <p:sp>
        <p:nvSpPr>
          <p:cNvPr id="3" name="Content Placeholder 2">
            <a:extLst>
              <a:ext uri="{FF2B5EF4-FFF2-40B4-BE49-F238E27FC236}">
                <a16:creationId xmlns:a16="http://schemas.microsoft.com/office/drawing/2014/main" id="{251E78D2-364B-4618-9D26-B6FEFCBB964C}"/>
              </a:ext>
            </a:extLst>
          </p:cNvPr>
          <p:cNvSpPr>
            <a:spLocks noGrp="1"/>
          </p:cNvSpPr>
          <p:nvPr>
            <p:ph idx="1"/>
          </p:nvPr>
        </p:nvSpPr>
        <p:spPr/>
        <p:txBody>
          <a:bodyPr/>
          <a:lstStyle/>
          <a:p>
            <a:r>
              <a:rPr lang="en-US" dirty="0"/>
              <a:t>Send messages to people who want to hear from you. Poor email engagement will affect future email deliverability to other consumers</a:t>
            </a:r>
          </a:p>
          <a:p>
            <a:r>
              <a:rPr lang="en-US" dirty="0"/>
              <a:t>Do not </a:t>
            </a:r>
            <a:r>
              <a:rPr lang="en-US" dirty="0" err="1"/>
              <a:t>overmessage</a:t>
            </a:r>
            <a:r>
              <a:rPr lang="en-US" dirty="0"/>
              <a:t>. Most consumers state that they will flag messages as spam if the senders emails too frequently</a:t>
            </a:r>
          </a:p>
          <a:p>
            <a:r>
              <a:rPr lang="en-US" dirty="0"/>
              <a:t>Do not purchase email lists</a:t>
            </a:r>
          </a:p>
          <a:p>
            <a:r>
              <a:rPr lang="en-US" dirty="0"/>
              <a:t>Be mindful of honey pots</a:t>
            </a:r>
          </a:p>
          <a:p>
            <a:r>
              <a:rPr lang="en-US" dirty="0"/>
              <a:t>Respect unsubscribe Requests</a:t>
            </a:r>
          </a:p>
          <a:p>
            <a:r>
              <a:rPr lang="en-US" dirty="0"/>
              <a:t>Ensure good data collection (squeeze pages &amp; </a:t>
            </a:r>
            <a:r>
              <a:rPr lang="en-US" dirty="0">
                <a:hlinkClick r:id="rId2"/>
              </a:rPr>
              <a:t>none@none.com</a:t>
            </a:r>
            <a:r>
              <a:rPr lang="en-US" dirty="0"/>
              <a:t>)</a:t>
            </a:r>
          </a:p>
          <a:p>
            <a:r>
              <a:rPr lang="en-US" dirty="0"/>
              <a:t>Send to recent customers in your filter/sorts</a:t>
            </a:r>
          </a:p>
          <a:p>
            <a:pPr lvl="1"/>
            <a:r>
              <a:rPr lang="en-US" dirty="0"/>
              <a:t>30% of customers change their email addresses each year</a:t>
            </a:r>
          </a:p>
          <a:p>
            <a:endParaRPr lang="en-US" dirty="0"/>
          </a:p>
        </p:txBody>
      </p:sp>
      <p:sp>
        <p:nvSpPr>
          <p:cNvPr id="4" name="Text Placeholder 3">
            <a:extLst>
              <a:ext uri="{FF2B5EF4-FFF2-40B4-BE49-F238E27FC236}">
                <a16:creationId xmlns:a16="http://schemas.microsoft.com/office/drawing/2014/main" id="{940481C7-587E-4488-BFEF-506BE9C799CC}"/>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1574059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C0FE0-2F12-4463-A2FA-ACDFCBDC14F4}"/>
              </a:ext>
            </a:extLst>
          </p:cNvPr>
          <p:cNvSpPr>
            <a:spLocks noGrp="1"/>
          </p:cNvSpPr>
          <p:nvPr>
            <p:ph type="title"/>
          </p:nvPr>
        </p:nvSpPr>
        <p:spPr/>
        <p:txBody>
          <a:bodyPr>
            <a:normAutofit/>
          </a:bodyPr>
          <a:lstStyle/>
          <a:p>
            <a:r>
              <a:rPr lang="en-US" dirty="0"/>
              <a:t>Choose Your Words Wisely</a:t>
            </a:r>
            <a:br>
              <a:rPr lang="en-US" dirty="0"/>
            </a:br>
            <a:r>
              <a:rPr lang="en-US" sz="1600" dirty="0"/>
              <a:t>Spam filters are constantly changing and every provider sets up their filters in different ways. Here are some words and phrases that are likely to send you to the junk folder.</a:t>
            </a:r>
            <a:br>
              <a:rPr lang="en-US" dirty="0"/>
            </a:br>
            <a:endParaRPr lang="en-US" dirty="0"/>
          </a:p>
        </p:txBody>
      </p:sp>
      <p:sp>
        <p:nvSpPr>
          <p:cNvPr id="3" name="Content Placeholder 2">
            <a:extLst>
              <a:ext uri="{FF2B5EF4-FFF2-40B4-BE49-F238E27FC236}">
                <a16:creationId xmlns:a16="http://schemas.microsoft.com/office/drawing/2014/main" id="{3470DC3B-9513-45D3-803F-DC9EA5BB06A4}"/>
              </a:ext>
            </a:extLst>
          </p:cNvPr>
          <p:cNvSpPr>
            <a:spLocks noGrp="1"/>
          </p:cNvSpPr>
          <p:nvPr>
            <p:ph sz="half" idx="2"/>
          </p:nvPr>
        </p:nvSpPr>
        <p:spPr>
          <a:xfrm>
            <a:off x="3851134" y="1412748"/>
            <a:ext cx="3474720" cy="4023360"/>
          </a:xfrm>
        </p:spPr>
        <p:txBody>
          <a:bodyPr>
            <a:normAutofit fontScale="55000" lnSpcReduction="20000"/>
          </a:bodyPr>
          <a:lstStyle/>
          <a:p>
            <a:r>
              <a:rPr lang="en-US" dirty="0"/>
              <a:t>As seen on</a:t>
            </a:r>
          </a:p>
          <a:p>
            <a:r>
              <a:rPr lang="en-US" dirty="0"/>
              <a:t>Buy</a:t>
            </a:r>
          </a:p>
          <a:p>
            <a:r>
              <a:rPr lang="en-US" dirty="0"/>
              <a:t>Buy direct</a:t>
            </a:r>
          </a:p>
          <a:p>
            <a:r>
              <a:rPr lang="en-US" dirty="0"/>
              <a:t>Compete for your business</a:t>
            </a:r>
          </a:p>
          <a:p>
            <a:r>
              <a:rPr lang="en-US" dirty="0"/>
              <a:t>Subject to credit</a:t>
            </a:r>
          </a:p>
          <a:p>
            <a:r>
              <a:rPr lang="en-US" dirty="0"/>
              <a:t>Save big money</a:t>
            </a:r>
          </a:p>
          <a:p>
            <a:r>
              <a:rPr lang="en-US" dirty="0"/>
              <a:t>Free</a:t>
            </a:r>
          </a:p>
          <a:p>
            <a:r>
              <a:rPr lang="en-US" dirty="0"/>
              <a:t>Cash</a:t>
            </a:r>
          </a:p>
          <a:p>
            <a:r>
              <a:rPr lang="en-US" dirty="0"/>
              <a:t>Cents on the dollar</a:t>
            </a:r>
          </a:p>
          <a:p>
            <a:r>
              <a:rPr lang="en-US" dirty="0"/>
              <a:t>Lowest price</a:t>
            </a:r>
          </a:p>
          <a:p>
            <a:r>
              <a:rPr lang="en-US" dirty="0"/>
              <a:t>No cost</a:t>
            </a:r>
          </a:p>
          <a:p>
            <a:r>
              <a:rPr lang="en-US" dirty="0"/>
              <a:t>Loans</a:t>
            </a:r>
          </a:p>
          <a:p>
            <a:r>
              <a:rPr lang="en-US" dirty="0"/>
              <a:t>Acceptance</a:t>
            </a:r>
          </a:p>
          <a:p>
            <a:r>
              <a:rPr lang="en-US" dirty="0"/>
              <a:t>Dear ____</a:t>
            </a:r>
          </a:p>
          <a:p>
            <a:r>
              <a:rPr lang="en-US" dirty="0"/>
              <a:t>Subscribe</a:t>
            </a:r>
          </a:p>
          <a:p>
            <a:endParaRPr lang="en-US" dirty="0"/>
          </a:p>
        </p:txBody>
      </p:sp>
      <p:sp>
        <p:nvSpPr>
          <p:cNvPr id="8" name="Content Placeholder 7">
            <a:extLst>
              <a:ext uri="{FF2B5EF4-FFF2-40B4-BE49-F238E27FC236}">
                <a16:creationId xmlns:a16="http://schemas.microsoft.com/office/drawing/2014/main" id="{C6233049-5679-42C6-8BB9-8824A38FCE5E}"/>
              </a:ext>
            </a:extLst>
          </p:cNvPr>
          <p:cNvSpPr>
            <a:spLocks noGrp="1"/>
          </p:cNvSpPr>
          <p:nvPr>
            <p:ph sz="quarter" idx="4"/>
          </p:nvPr>
        </p:nvSpPr>
        <p:spPr>
          <a:xfrm>
            <a:off x="7591960" y="1217872"/>
            <a:ext cx="3474720" cy="4023360"/>
          </a:xfrm>
        </p:spPr>
        <p:txBody>
          <a:bodyPr>
            <a:normAutofit fontScale="55000" lnSpcReduction="20000"/>
          </a:bodyPr>
          <a:lstStyle/>
          <a:p>
            <a:r>
              <a:rPr lang="en-US" dirty="0"/>
              <a:t>Click </a:t>
            </a:r>
          </a:p>
          <a:p>
            <a:r>
              <a:rPr lang="en-US" dirty="0"/>
              <a:t>This isn’t spam</a:t>
            </a:r>
          </a:p>
          <a:p>
            <a:r>
              <a:rPr lang="en-US" dirty="0"/>
              <a:t>Click here</a:t>
            </a:r>
          </a:p>
          <a:p>
            <a:r>
              <a:rPr lang="en-US" dirty="0"/>
              <a:t>No catch</a:t>
            </a:r>
          </a:p>
          <a:p>
            <a:r>
              <a:rPr lang="en-US" dirty="0"/>
              <a:t>Terms and conditions</a:t>
            </a:r>
          </a:p>
          <a:p>
            <a:r>
              <a:rPr lang="en-US" dirty="0"/>
              <a:t>Prizes</a:t>
            </a:r>
          </a:p>
          <a:p>
            <a:r>
              <a:rPr lang="en-US" dirty="0"/>
              <a:t>The best rates</a:t>
            </a:r>
          </a:p>
          <a:p>
            <a:r>
              <a:rPr lang="en-US" dirty="0"/>
              <a:t>Stuff on sale</a:t>
            </a:r>
          </a:p>
          <a:p>
            <a:r>
              <a:rPr lang="en-US" dirty="0"/>
              <a:t>The best rates</a:t>
            </a:r>
          </a:p>
          <a:p>
            <a:endParaRPr lang="en-US" dirty="0"/>
          </a:p>
        </p:txBody>
      </p:sp>
    </p:spTree>
    <p:extLst>
      <p:ext uri="{BB962C8B-B14F-4D97-AF65-F5344CB8AC3E}">
        <p14:creationId xmlns:p14="http://schemas.microsoft.com/office/powerpoint/2010/main" val="25219884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A2C04-692C-47EF-A9BC-4E059BD1EEAC}"/>
              </a:ext>
            </a:extLst>
          </p:cNvPr>
          <p:cNvSpPr>
            <a:spLocks noGrp="1"/>
          </p:cNvSpPr>
          <p:nvPr>
            <p:ph type="title"/>
          </p:nvPr>
        </p:nvSpPr>
        <p:spPr/>
        <p:txBody>
          <a:bodyPr/>
          <a:lstStyle/>
          <a:p>
            <a:r>
              <a:rPr lang="en-US" dirty="0"/>
              <a:t>Texting Best Practices</a:t>
            </a:r>
          </a:p>
        </p:txBody>
      </p:sp>
      <p:sp>
        <p:nvSpPr>
          <p:cNvPr id="3" name="Content Placeholder 2">
            <a:extLst>
              <a:ext uri="{FF2B5EF4-FFF2-40B4-BE49-F238E27FC236}">
                <a16:creationId xmlns:a16="http://schemas.microsoft.com/office/drawing/2014/main" id="{C5B66BBD-7DD7-4C8D-BC88-24D45691D8DF}"/>
              </a:ext>
            </a:extLst>
          </p:cNvPr>
          <p:cNvSpPr>
            <a:spLocks noGrp="1"/>
          </p:cNvSpPr>
          <p:nvPr>
            <p:ph idx="1"/>
          </p:nvPr>
        </p:nvSpPr>
        <p:spPr/>
        <p:txBody>
          <a:bodyPr/>
          <a:lstStyle/>
          <a:p>
            <a:r>
              <a:rPr lang="en-US" dirty="0"/>
              <a:t>ProMax only offers texting through an 800 number</a:t>
            </a:r>
          </a:p>
          <a:p>
            <a:pPr lvl="1"/>
            <a:r>
              <a:rPr lang="en-US" dirty="0"/>
              <a:t>This is because you get better insight and deliverability with this kind of number. </a:t>
            </a:r>
          </a:p>
          <a:p>
            <a:pPr lvl="1"/>
            <a:r>
              <a:rPr lang="en-US" dirty="0"/>
              <a:t>DLRs are receipts for delivery. There are carrier DLRs and Handset </a:t>
            </a:r>
            <a:r>
              <a:rPr lang="en-US" dirty="0" err="1"/>
              <a:t>DLRs.</a:t>
            </a:r>
            <a:r>
              <a:rPr lang="en-US" dirty="0"/>
              <a:t> With local numbers you are only able to receive carrier DLRs, while 800 numbers can provide handset DLRs to let you know if you actually reached your intended recipient. It is very unlikely for a carrier to ever not get a message, the breakdown is usually between the carrier and the handset. </a:t>
            </a:r>
          </a:p>
          <a:p>
            <a:pPr lvl="1"/>
            <a:r>
              <a:rPr lang="en-US" dirty="0"/>
              <a:t>The reason that local numbers cannot receive </a:t>
            </a:r>
            <a:r>
              <a:rPr lang="en-US" dirty="0" err="1"/>
              <a:t>hanset</a:t>
            </a:r>
            <a:r>
              <a:rPr lang="en-US" dirty="0"/>
              <a:t> DLRs are two fold – one is because DLRs take up the same amount of space as the actual message and since there are more local numbers than 800 numbers, carriers just don’t have the storage capacity to enable both kinds of receipts for those kinds of messages. Also, local numbers don’t request that information, so they don’t have much reason to store it. </a:t>
            </a:r>
          </a:p>
        </p:txBody>
      </p:sp>
      <p:sp>
        <p:nvSpPr>
          <p:cNvPr id="4" name="Text Placeholder 3">
            <a:extLst>
              <a:ext uri="{FF2B5EF4-FFF2-40B4-BE49-F238E27FC236}">
                <a16:creationId xmlns:a16="http://schemas.microsoft.com/office/drawing/2014/main" id="{4243A969-B7E3-4C38-AE8B-1DBD0B89E7DA}"/>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15431038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D381A-9BE8-4116-9C40-AB93F8C0F684}"/>
              </a:ext>
            </a:extLst>
          </p:cNvPr>
          <p:cNvSpPr>
            <a:spLocks noGrp="1"/>
          </p:cNvSpPr>
          <p:nvPr>
            <p:ph type="title"/>
          </p:nvPr>
        </p:nvSpPr>
        <p:spPr/>
        <p:txBody>
          <a:bodyPr/>
          <a:lstStyle/>
          <a:p>
            <a:r>
              <a:rPr lang="en-US" dirty="0"/>
              <a:t>Texting Best Practices</a:t>
            </a:r>
          </a:p>
        </p:txBody>
      </p:sp>
      <p:sp>
        <p:nvSpPr>
          <p:cNvPr id="3" name="Content Placeholder 2">
            <a:extLst>
              <a:ext uri="{FF2B5EF4-FFF2-40B4-BE49-F238E27FC236}">
                <a16:creationId xmlns:a16="http://schemas.microsoft.com/office/drawing/2014/main" id="{FC5BD2FB-B076-4818-B273-B43B8A1381DC}"/>
              </a:ext>
            </a:extLst>
          </p:cNvPr>
          <p:cNvSpPr>
            <a:spLocks noGrp="1"/>
          </p:cNvSpPr>
          <p:nvPr>
            <p:ph idx="1"/>
          </p:nvPr>
        </p:nvSpPr>
        <p:spPr/>
        <p:txBody>
          <a:bodyPr>
            <a:normAutofit lnSpcReduction="10000"/>
          </a:bodyPr>
          <a:lstStyle/>
          <a:p>
            <a:r>
              <a:rPr lang="en-US" dirty="0"/>
              <a:t>If a customer is not receiving your messages it is likely because either the customer or the carrier is blocking you due to spam. Here are some important steps to limit being marked as spam</a:t>
            </a:r>
          </a:p>
          <a:p>
            <a:pPr lvl="1"/>
            <a:r>
              <a:rPr lang="en-US" dirty="0"/>
              <a:t>Use opt in practices. Promax has the ability to force the first message that goes out to a customer to be an opt in message. Promax will make it so that you cannot send any other messages until you manually override or the customer opts in. This makes it more obvious to the end user that they have authorized getting texts from you. Putting this in the fine print of a credit application increases your risk of people blocking you or reporting you as spam because they do not realize they opted in. </a:t>
            </a:r>
          </a:p>
          <a:p>
            <a:pPr lvl="1"/>
            <a:r>
              <a:rPr lang="en-US" dirty="0"/>
              <a:t>Remember that behind each spam complaint is a person who did not want to receive your messages. This information is something that will reflect on your reputation in the community as a business.  Use this information to reflect on what  you are sending, the frequency, and why. Make changes to ensure that customers are happy to keep receiving your messages</a:t>
            </a:r>
          </a:p>
          <a:p>
            <a:pPr lvl="1"/>
            <a:r>
              <a:rPr lang="en-US" dirty="0"/>
              <a:t>Remind customers why they want to hear from you and why having texts from you is valuable</a:t>
            </a:r>
          </a:p>
          <a:p>
            <a:pPr lvl="1"/>
            <a:r>
              <a:rPr lang="en-US" dirty="0"/>
              <a:t>Remind customers that if they ever want you to stop texting they can reply STOP to be unsubscribed. </a:t>
            </a:r>
          </a:p>
        </p:txBody>
      </p:sp>
      <p:sp>
        <p:nvSpPr>
          <p:cNvPr id="4" name="Text Placeholder 3">
            <a:extLst>
              <a:ext uri="{FF2B5EF4-FFF2-40B4-BE49-F238E27FC236}">
                <a16:creationId xmlns:a16="http://schemas.microsoft.com/office/drawing/2014/main" id="{492BF19F-7841-4EB3-ACF4-E3FE3DDFA08A}"/>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915305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D84CC-1493-46CF-942C-0620852CDC32}"/>
              </a:ext>
            </a:extLst>
          </p:cNvPr>
          <p:cNvSpPr>
            <a:spLocks noGrp="1"/>
          </p:cNvSpPr>
          <p:nvPr>
            <p:ph type="title"/>
          </p:nvPr>
        </p:nvSpPr>
        <p:spPr/>
        <p:txBody>
          <a:bodyPr/>
          <a:lstStyle/>
          <a:p>
            <a:r>
              <a:rPr lang="en-US" dirty="0"/>
              <a:t>Texting Best Practices</a:t>
            </a:r>
          </a:p>
        </p:txBody>
      </p:sp>
      <p:sp>
        <p:nvSpPr>
          <p:cNvPr id="3" name="Content Placeholder 2">
            <a:extLst>
              <a:ext uri="{FF2B5EF4-FFF2-40B4-BE49-F238E27FC236}">
                <a16:creationId xmlns:a16="http://schemas.microsoft.com/office/drawing/2014/main" id="{160EBCEC-3F7E-4FE5-B29C-0EF01B99937B}"/>
              </a:ext>
            </a:extLst>
          </p:cNvPr>
          <p:cNvSpPr>
            <a:spLocks noGrp="1"/>
          </p:cNvSpPr>
          <p:nvPr>
            <p:ph idx="1"/>
          </p:nvPr>
        </p:nvSpPr>
        <p:spPr/>
        <p:txBody>
          <a:bodyPr>
            <a:normAutofit fontScale="92500" lnSpcReduction="10000"/>
          </a:bodyPr>
          <a:lstStyle/>
          <a:p>
            <a:r>
              <a:rPr lang="en-US" dirty="0"/>
              <a:t>Templates</a:t>
            </a:r>
          </a:p>
          <a:p>
            <a:pPr lvl="1"/>
            <a:r>
              <a:rPr lang="en-US" dirty="0"/>
              <a:t>The ProMax texting feature is designed to emulate what you would manually send from your phone personally. Because of this, make your texts natural and switch up the way you send things on a regular basis.</a:t>
            </a:r>
          </a:p>
          <a:p>
            <a:pPr lvl="1"/>
            <a:r>
              <a:rPr lang="en-US" dirty="0"/>
              <a:t>If you like using templates, make several templates for each kind of message (appt confirmation for example) so that you can switch up the way that this is communicated each time. </a:t>
            </a:r>
          </a:p>
          <a:p>
            <a:pPr lvl="1"/>
            <a:r>
              <a:rPr lang="en-US" dirty="0"/>
              <a:t>Sending out the same message with too high of a volume can trigger as spam to a carrier</a:t>
            </a:r>
          </a:p>
          <a:p>
            <a:pPr lvl="1"/>
            <a:r>
              <a:rPr lang="en-US" dirty="0"/>
              <a:t>Keep an eye on the ProMax SMS History report several times a day. If you see that anything was marked as not deliverable due to spam that means that either the carrier or customer blocked your message and it was not received to the end user. Immediately delete that template and create a new one that conveys your message in a different way.</a:t>
            </a:r>
          </a:p>
          <a:p>
            <a:r>
              <a:rPr lang="en-US" dirty="0"/>
              <a:t>Do not use free link </a:t>
            </a:r>
            <a:r>
              <a:rPr lang="en-US" dirty="0" err="1"/>
              <a:t>shortners</a:t>
            </a:r>
            <a:endParaRPr lang="en-US" dirty="0"/>
          </a:p>
          <a:p>
            <a:pPr lvl="1"/>
            <a:r>
              <a:rPr lang="en-US" dirty="0"/>
              <a:t>Free link </a:t>
            </a:r>
            <a:r>
              <a:rPr lang="en-US" dirty="0" err="1"/>
              <a:t>shortners</a:t>
            </a:r>
            <a:r>
              <a:rPr lang="en-US" dirty="0"/>
              <a:t> like bit.ly are notorious for </a:t>
            </a:r>
            <a:r>
              <a:rPr lang="en-US" dirty="0" err="1"/>
              <a:t>beingused</a:t>
            </a:r>
            <a:r>
              <a:rPr lang="en-US" dirty="0"/>
              <a:t> by spammers because the link that you receive sends you somewhere different than what the link says. This makes it ideal for nefarious purposes – like sending viruses. Since there is a high association with people that use link </a:t>
            </a:r>
            <a:r>
              <a:rPr lang="en-US" dirty="0" err="1"/>
              <a:t>shortners</a:t>
            </a:r>
            <a:r>
              <a:rPr lang="en-US" dirty="0"/>
              <a:t> being fraudulent, it is best to avoid them. </a:t>
            </a:r>
          </a:p>
        </p:txBody>
      </p:sp>
      <p:sp>
        <p:nvSpPr>
          <p:cNvPr id="4" name="Text Placeholder 3">
            <a:extLst>
              <a:ext uri="{FF2B5EF4-FFF2-40B4-BE49-F238E27FC236}">
                <a16:creationId xmlns:a16="http://schemas.microsoft.com/office/drawing/2014/main" id="{0E0D4A5F-6D70-4E78-BB98-083ED3F846FA}"/>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13527394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63061-7B31-4EAD-ACA2-4B1472B64041}"/>
              </a:ext>
            </a:extLst>
          </p:cNvPr>
          <p:cNvSpPr>
            <a:spLocks noGrp="1"/>
          </p:cNvSpPr>
          <p:nvPr>
            <p:ph type="title"/>
          </p:nvPr>
        </p:nvSpPr>
        <p:spPr/>
        <p:txBody>
          <a:bodyPr/>
          <a:lstStyle/>
          <a:p>
            <a:r>
              <a:rPr lang="en-US" dirty="0"/>
              <a:t>Texting Best Practices</a:t>
            </a:r>
          </a:p>
        </p:txBody>
      </p:sp>
      <p:sp>
        <p:nvSpPr>
          <p:cNvPr id="3" name="Content Placeholder 2">
            <a:extLst>
              <a:ext uri="{FF2B5EF4-FFF2-40B4-BE49-F238E27FC236}">
                <a16:creationId xmlns:a16="http://schemas.microsoft.com/office/drawing/2014/main" id="{8A7585B6-CA66-4372-8837-EC45A6F03829}"/>
              </a:ext>
            </a:extLst>
          </p:cNvPr>
          <p:cNvSpPr>
            <a:spLocks noGrp="1"/>
          </p:cNvSpPr>
          <p:nvPr>
            <p:ph idx="1"/>
          </p:nvPr>
        </p:nvSpPr>
        <p:spPr/>
        <p:txBody>
          <a:bodyPr/>
          <a:lstStyle/>
          <a:p>
            <a:r>
              <a:rPr lang="en-US" dirty="0"/>
              <a:t>Additional Notes</a:t>
            </a:r>
          </a:p>
          <a:p>
            <a:pPr lvl="1"/>
            <a:r>
              <a:rPr lang="en-US" dirty="0"/>
              <a:t>Every carrier runs different algorithms, filters, and </a:t>
            </a:r>
            <a:r>
              <a:rPr lang="en-US" dirty="0" err="1"/>
              <a:t>philiosophies</a:t>
            </a:r>
            <a:r>
              <a:rPr lang="en-US" dirty="0"/>
              <a:t> to decide what is spam. Because of this there is not a strict list of words or phrases to be avoided. However, the kinds of messages that are most likely to be blocked are ones that include sex, hate, alcohol, tobacco, debt consolidation, pay day loans, short term loans, high interest loans, or get rich quick schemes. </a:t>
            </a:r>
          </a:p>
          <a:p>
            <a:pPr lvl="1"/>
            <a:r>
              <a:rPr lang="en-US" dirty="0"/>
              <a:t>If you are getting a lot of spam complaints, you should consider changing your opt in strategy to make sure that customers realize they are authorizing your text messages. Remind them how to opt out, and why your messages are valuable. Consider your reputation in the community – and how you may want to enhance or strengthen that with your messaging. </a:t>
            </a:r>
          </a:p>
        </p:txBody>
      </p:sp>
      <p:sp>
        <p:nvSpPr>
          <p:cNvPr id="4" name="Text Placeholder 3">
            <a:extLst>
              <a:ext uri="{FF2B5EF4-FFF2-40B4-BE49-F238E27FC236}">
                <a16:creationId xmlns:a16="http://schemas.microsoft.com/office/drawing/2014/main" id="{19DA6CF8-E9F7-425A-A49F-9A05CABE95BF}"/>
              </a:ext>
            </a:extLst>
          </p:cNvPr>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3291680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tint val="95000"/>
            <a:satMod val="170000"/>
          </a:schemeClr>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45DB188-4006-4207-A473-B4B569C5B5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BAB4522D-D095-4687-BFB3-976E665AD4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a:extLst>
              <a:ext uri="{FF2B5EF4-FFF2-40B4-BE49-F238E27FC236}">
                <a16:creationId xmlns:a16="http://schemas.microsoft.com/office/drawing/2014/main" id="{5492F9E5-5B28-4104-9CDF-100EE9D85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9" name="Rectangle 18">
            <a:extLst>
              <a:ext uri="{FF2B5EF4-FFF2-40B4-BE49-F238E27FC236}">
                <a16:creationId xmlns:a16="http://schemas.microsoft.com/office/drawing/2014/main" id="{F4A3EBA2-184A-4C53-80BF-FB3A6AC355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008542" cy="53309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7438EFCD-B361-4EDD-A82E-EF6FE99C1B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6729" y="757325"/>
            <a:ext cx="3549144" cy="5329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5485FBF-C4FA-4EBD-9B9B-B7A84E01EDE2}"/>
              </a:ext>
            </a:extLst>
          </p:cNvPr>
          <p:cNvSpPr>
            <a:spLocks noGrp="1"/>
          </p:cNvSpPr>
          <p:nvPr>
            <p:ph type="ctrTitle"/>
          </p:nvPr>
        </p:nvSpPr>
        <p:spPr>
          <a:xfrm rot="2390159">
            <a:off x="8394721" y="2901821"/>
            <a:ext cx="2947482" cy="845110"/>
          </a:xfrm>
        </p:spPr>
        <p:txBody>
          <a:bodyPr vert="horz" lIns="91440" tIns="45720" rIns="91440" bIns="45720" rtlCol="0" anchor="ctr">
            <a:noAutofit/>
          </a:bodyPr>
          <a:lstStyle/>
          <a:p>
            <a:r>
              <a:rPr lang="en-US" sz="6000" kern="1200" spc="-60" baseline="0" dirty="0">
                <a:solidFill>
                  <a:srgbClr val="FFFFFF"/>
                </a:solidFill>
                <a:latin typeface="+mj-lt"/>
                <a:ea typeface="+mj-ea"/>
                <a:cs typeface="+mj-cs"/>
              </a:rPr>
              <a:t>Agenda</a:t>
            </a:r>
          </a:p>
        </p:txBody>
      </p:sp>
      <p:sp>
        <p:nvSpPr>
          <p:cNvPr id="23" name="Rectangle 22">
            <a:extLst>
              <a:ext uri="{FF2B5EF4-FFF2-40B4-BE49-F238E27FC236}">
                <a16:creationId xmlns:a16="http://schemas.microsoft.com/office/drawing/2014/main" id="{5D5DB082-BCCB-4994-AEE1-EF25FDAC82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4060"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8" name="TextBox 5">
            <a:extLst>
              <a:ext uri="{FF2B5EF4-FFF2-40B4-BE49-F238E27FC236}">
                <a16:creationId xmlns:a16="http://schemas.microsoft.com/office/drawing/2014/main" id="{7C5E9C0F-8203-4036-ABE0-DC2B027154FC}"/>
              </a:ext>
            </a:extLst>
          </p:cNvPr>
          <p:cNvGraphicFramePr/>
          <p:nvPr>
            <p:extLst>
              <p:ext uri="{D42A27DB-BD31-4B8C-83A1-F6EECF244321}">
                <p14:modId xmlns:p14="http://schemas.microsoft.com/office/powerpoint/2010/main" val="35544388"/>
              </p:ext>
            </p:extLst>
          </p:nvPr>
        </p:nvGraphicFramePr>
        <p:xfrm>
          <a:off x="650875" y="1425575"/>
          <a:ext cx="6711950" cy="40211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1239259"/>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FC809-1A6D-4BC4-BE93-F8B105276AB8}"/>
              </a:ext>
            </a:extLst>
          </p:cNvPr>
          <p:cNvSpPr>
            <a:spLocks noGrp="1"/>
          </p:cNvSpPr>
          <p:nvPr>
            <p:ph type="title"/>
          </p:nvPr>
        </p:nvSpPr>
        <p:spPr>
          <a:xfrm>
            <a:off x="494260" y="1683144"/>
            <a:ext cx="2774922" cy="3491712"/>
          </a:xfrm>
        </p:spPr>
        <p:txBody>
          <a:bodyPr>
            <a:normAutofit/>
          </a:bodyPr>
          <a:lstStyle/>
          <a:p>
            <a:r>
              <a:rPr lang="en-US" sz="3600"/>
              <a:t>Questions?</a:t>
            </a:r>
          </a:p>
        </p:txBody>
      </p:sp>
      <p:sp>
        <p:nvSpPr>
          <p:cNvPr id="3" name="Content Placeholder 2">
            <a:extLst>
              <a:ext uri="{FF2B5EF4-FFF2-40B4-BE49-F238E27FC236}">
                <a16:creationId xmlns:a16="http://schemas.microsoft.com/office/drawing/2014/main" id="{663BA8FA-B964-43B8-9210-424E4EB02543}"/>
              </a:ext>
            </a:extLst>
          </p:cNvPr>
          <p:cNvSpPr>
            <a:spLocks noGrp="1"/>
          </p:cNvSpPr>
          <p:nvPr>
            <p:ph idx="1"/>
          </p:nvPr>
        </p:nvSpPr>
        <p:spPr>
          <a:xfrm>
            <a:off x="4361606" y="1683143"/>
            <a:ext cx="6627377" cy="3491713"/>
          </a:xfrm>
        </p:spPr>
        <p:txBody>
          <a:bodyPr>
            <a:normAutofit/>
          </a:bodyPr>
          <a:lstStyle/>
          <a:p>
            <a:r>
              <a:rPr lang="en-US" dirty="0"/>
              <a:t>Contact our Dealer Support Line at 844-322-9034</a:t>
            </a:r>
          </a:p>
          <a:p>
            <a:r>
              <a:rPr lang="en-US" dirty="0"/>
              <a:t>Contact me directly at 563-344-7618 or Trista@ProMaxUnlimited.com</a:t>
            </a:r>
          </a:p>
          <a:p>
            <a:endParaRPr lang="en-US" dirty="0"/>
          </a:p>
          <a:p>
            <a:r>
              <a:rPr lang="en-US" sz="1400" dirty="0"/>
              <a:t>PromaxUnlimited.com</a:t>
            </a:r>
          </a:p>
          <a:p>
            <a:r>
              <a:rPr lang="en-US" sz="1400" dirty="0"/>
              <a:t>Facebook.com/</a:t>
            </a:r>
            <a:r>
              <a:rPr lang="en-US" sz="1400" dirty="0" err="1"/>
              <a:t>ProMaxUnlimited</a:t>
            </a:r>
            <a:endParaRPr lang="en-US" sz="1400" dirty="0"/>
          </a:p>
          <a:p>
            <a:r>
              <a:rPr lang="en-US" sz="1400" dirty="0"/>
              <a:t>Twitter.com/</a:t>
            </a:r>
            <a:r>
              <a:rPr lang="en-US" sz="1400" dirty="0" err="1"/>
              <a:t>ProMaxUnlimited</a:t>
            </a:r>
            <a:endParaRPr lang="en-US" sz="1400" dirty="0"/>
          </a:p>
          <a:p>
            <a:r>
              <a:rPr lang="en-US" sz="1400" dirty="0"/>
              <a:t>LinkedIn.com/Company/ProMax-Automotive-Software/</a:t>
            </a:r>
          </a:p>
          <a:p>
            <a:r>
              <a:rPr lang="en-US" sz="1400" dirty="0"/>
              <a:t>DealerUpdates.TypePad.com/Blog/</a:t>
            </a:r>
          </a:p>
        </p:txBody>
      </p:sp>
    </p:spTree>
    <p:extLst>
      <p:ext uri="{BB962C8B-B14F-4D97-AF65-F5344CB8AC3E}">
        <p14:creationId xmlns:p14="http://schemas.microsoft.com/office/powerpoint/2010/main" val="3840273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7E3AC-2281-4EE4-8A8A-F17BE46F152A}"/>
              </a:ext>
            </a:extLst>
          </p:cNvPr>
          <p:cNvSpPr>
            <a:spLocks noGrp="1"/>
          </p:cNvSpPr>
          <p:nvPr>
            <p:ph type="title"/>
          </p:nvPr>
        </p:nvSpPr>
        <p:spPr>
          <a:xfrm>
            <a:off x="4084398" y="1298448"/>
            <a:ext cx="7315200" cy="3255264"/>
          </a:xfrm>
        </p:spPr>
        <p:txBody>
          <a:bodyPr vert="horz" lIns="91440" tIns="45720" rIns="91440" bIns="45720" rtlCol="0" anchor="b">
            <a:normAutofit/>
          </a:bodyPr>
          <a:lstStyle/>
          <a:p>
            <a:r>
              <a:rPr lang="en-US" sz="5400" kern="1200" spc="-100" baseline="0" dirty="0">
                <a:solidFill>
                  <a:schemeClr val="tx2"/>
                </a:solidFill>
                <a:latin typeface="+mj-lt"/>
                <a:ea typeface="+mj-ea"/>
                <a:cs typeface="+mj-cs"/>
              </a:rPr>
              <a:t>Setting up Email in ProMax</a:t>
            </a:r>
          </a:p>
        </p:txBody>
      </p:sp>
      <p:sp>
        <p:nvSpPr>
          <p:cNvPr id="3" name="Text Placeholder 2">
            <a:extLst>
              <a:ext uri="{FF2B5EF4-FFF2-40B4-BE49-F238E27FC236}">
                <a16:creationId xmlns:a16="http://schemas.microsoft.com/office/drawing/2014/main" id="{25D4F79B-DF6E-4805-A427-3594676BE3BE}"/>
              </a:ext>
            </a:extLst>
          </p:cNvPr>
          <p:cNvSpPr>
            <a:spLocks noGrp="1"/>
          </p:cNvSpPr>
          <p:nvPr>
            <p:ph type="body" idx="1"/>
          </p:nvPr>
        </p:nvSpPr>
        <p:spPr>
          <a:xfrm>
            <a:off x="4084397" y="4670246"/>
            <a:ext cx="6714232" cy="914400"/>
          </a:xfrm>
        </p:spPr>
        <p:txBody>
          <a:bodyPr vert="horz" lIns="91440" tIns="45720" rIns="91440" bIns="45720" rtlCol="0" anchor="t">
            <a:normAutofit lnSpcReduction="10000"/>
          </a:bodyPr>
          <a:lstStyle/>
          <a:p>
            <a:r>
              <a:rPr lang="en-US" sz="2200" kern="1200" cap="none" spc="0" baseline="0" dirty="0">
                <a:solidFill>
                  <a:schemeClr val="accent1"/>
                </a:solidFill>
                <a:latin typeface="+mn-lt"/>
                <a:ea typeface="+mn-ea"/>
                <a:cs typeface="+mn-cs"/>
              </a:rPr>
              <a:t>In ProMax you have the ability to add in any email credentials that you would like to use. We can provide this email for you as well if you would like.</a:t>
            </a:r>
          </a:p>
        </p:txBody>
      </p:sp>
    </p:spTree>
    <p:extLst>
      <p:ext uri="{BB962C8B-B14F-4D97-AF65-F5344CB8AC3E}">
        <p14:creationId xmlns:p14="http://schemas.microsoft.com/office/powerpoint/2010/main" val="2098580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EA992-6C10-45F0-A9CC-47B6C0361DD3}"/>
              </a:ext>
            </a:extLst>
          </p:cNvPr>
          <p:cNvSpPr>
            <a:spLocks noGrp="1"/>
          </p:cNvSpPr>
          <p:nvPr>
            <p:ph type="title"/>
          </p:nvPr>
        </p:nvSpPr>
        <p:spPr/>
        <p:txBody>
          <a:bodyPr/>
          <a:lstStyle/>
          <a:p>
            <a:r>
              <a:rPr lang="en-US" dirty="0"/>
              <a:t>When You Host Your Email</a:t>
            </a:r>
          </a:p>
        </p:txBody>
      </p:sp>
      <p:pic>
        <p:nvPicPr>
          <p:cNvPr id="5" name="Content Placeholder 4">
            <a:extLst>
              <a:ext uri="{FF2B5EF4-FFF2-40B4-BE49-F238E27FC236}">
                <a16:creationId xmlns:a16="http://schemas.microsoft.com/office/drawing/2014/main" id="{48097A35-04B5-4C0E-8AF2-ABB127975DB0}"/>
              </a:ext>
            </a:extLst>
          </p:cNvPr>
          <p:cNvPicPr>
            <a:picLocks noGrp="1" noChangeAspect="1"/>
          </p:cNvPicPr>
          <p:nvPr>
            <p:ph idx="1"/>
          </p:nvPr>
        </p:nvPicPr>
        <p:blipFill>
          <a:blip r:embed="rId2"/>
          <a:stretch>
            <a:fillRect/>
          </a:stretch>
        </p:blipFill>
        <p:spPr>
          <a:xfrm>
            <a:off x="3867150" y="1204784"/>
            <a:ext cx="7315200" cy="4448432"/>
          </a:xfrm>
          <a:prstGeom prst="rect">
            <a:avLst/>
          </a:prstGeom>
        </p:spPr>
      </p:pic>
      <p:sp>
        <p:nvSpPr>
          <p:cNvPr id="4" name="Text Placeholder 3">
            <a:extLst>
              <a:ext uri="{FF2B5EF4-FFF2-40B4-BE49-F238E27FC236}">
                <a16:creationId xmlns:a16="http://schemas.microsoft.com/office/drawing/2014/main" id="{E0983251-15C7-4D3D-B91B-E39D43AF7B40}"/>
              </a:ext>
            </a:extLst>
          </p:cNvPr>
          <p:cNvSpPr>
            <a:spLocks noGrp="1"/>
          </p:cNvSpPr>
          <p:nvPr>
            <p:ph type="body" sz="half" idx="2"/>
          </p:nvPr>
        </p:nvSpPr>
        <p:spPr/>
        <p:txBody>
          <a:bodyPr/>
          <a:lstStyle/>
          <a:p>
            <a:r>
              <a:rPr lang="en-US" dirty="0"/>
              <a:t>When your dealership takes care of all your email needs on your end, you will just need to plug your credentials into Promax in order to start accessing your email in the system. </a:t>
            </a:r>
          </a:p>
          <a:p>
            <a:r>
              <a:rPr lang="en-US" dirty="0"/>
              <a:t>Admin &gt; User Access &gt; User’s Name &gt; Promax Email  &gt; Fill out all fields &gt; Save</a:t>
            </a:r>
          </a:p>
        </p:txBody>
      </p:sp>
    </p:spTree>
    <p:extLst>
      <p:ext uri="{BB962C8B-B14F-4D97-AF65-F5344CB8AC3E}">
        <p14:creationId xmlns:p14="http://schemas.microsoft.com/office/powerpoint/2010/main" val="3227241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32585-4FC0-437B-9AEF-98CEFB3ADA7B}"/>
              </a:ext>
            </a:extLst>
          </p:cNvPr>
          <p:cNvSpPr>
            <a:spLocks noGrp="1"/>
          </p:cNvSpPr>
          <p:nvPr>
            <p:ph type="title"/>
          </p:nvPr>
        </p:nvSpPr>
        <p:spPr/>
        <p:txBody>
          <a:bodyPr/>
          <a:lstStyle/>
          <a:p>
            <a:r>
              <a:rPr lang="en-US" dirty="0"/>
              <a:t>Benefits for Promax Hosting Your Email</a:t>
            </a:r>
          </a:p>
        </p:txBody>
      </p:sp>
      <p:sp>
        <p:nvSpPr>
          <p:cNvPr id="3" name="Content Placeholder 2">
            <a:extLst>
              <a:ext uri="{FF2B5EF4-FFF2-40B4-BE49-F238E27FC236}">
                <a16:creationId xmlns:a16="http://schemas.microsoft.com/office/drawing/2014/main" id="{A1DA3788-78BC-461A-929E-C561B53DC890}"/>
              </a:ext>
            </a:extLst>
          </p:cNvPr>
          <p:cNvSpPr>
            <a:spLocks noGrp="1"/>
          </p:cNvSpPr>
          <p:nvPr>
            <p:ph idx="1"/>
          </p:nvPr>
        </p:nvSpPr>
        <p:spPr/>
        <p:txBody>
          <a:bodyPr/>
          <a:lstStyle/>
          <a:p>
            <a:r>
              <a:rPr lang="en-US" dirty="0"/>
              <a:t>Separate email from your website’s domain</a:t>
            </a:r>
          </a:p>
          <a:p>
            <a:r>
              <a:rPr lang="en-US" dirty="0"/>
              <a:t>Linking employee emails to customer records</a:t>
            </a:r>
          </a:p>
          <a:p>
            <a:r>
              <a:rPr lang="en-US" dirty="0"/>
              <a:t>Set up forwards to company email</a:t>
            </a:r>
          </a:p>
          <a:p>
            <a:r>
              <a:rPr lang="en-US" dirty="0"/>
              <a:t>Separate customer emails and contacts from internal emails</a:t>
            </a:r>
          </a:p>
          <a:p>
            <a:r>
              <a:rPr lang="en-US" dirty="0"/>
              <a:t>We handle all of the technical setup of the email for you </a:t>
            </a:r>
          </a:p>
          <a:p>
            <a:pPr lvl="1"/>
            <a:r>
              <a:rPr lang="en-US" dirty="0"/>
              <a:t>DNS records, server setup, account creation, troubleshooting, </a:t>
            </a:r>
            <a:r>
              <a:rPr lang="en-US" dirty="0" err="1"/>
              <a:t>etc</a:t>
            </a:r>
            <a:endParaRPr lang="en-US" dirty="0"/>
          </a:p>
        </p:txBody>
      </p:sp>
      <p:sp>
        <p:nvSpPr>
          <p:cNvPr id="4" name="Text Placeholder 3">
            <a:extLst>
              <a:ext uri="{FF2B5EF4-FFF2-40B4-BE49-F238E27FC236}">
                <a16:creationId xmlns:a16="http://schemas.microsoft.com/office/drawing/2014/main" id="{B3D1D3ED-8982-450E-88D9-4492CD3862AC}"/>
              </a:ext>
            </a:extLst>
          </p:cNvPr>
          <p:cNvSpPr>
            <a:spLocks noGrp="1"/>
          </p:cNvSpPr>
          <p:nvPr>
            <p:ph type="body" sz="half" idx="2"/>
          </p:nvPr>
        </p:nvSpPr>
        <p:spPr/>
        <p:txBody>
          <a:bodyPr/>
          <a:lstStyle/>
          <a:p>
            <a:r>
              <a:rPr lang="en-US" dirty="0"/>
              <a:t>Promax also offers email hosting to our dealerships if you would rather not have to maintain this yourself. </a:t>
            </a:r>
          </a:p>
        </p:txBody>
      </p:sp>
    </p:spTree>
    <p:extLst>
      <p:ext uri="{BB962C8B-B14F-4D97-AF65-F5344CB8AC3E}">
        <p14:creationId xmlns:p14="http://schemas.microsoft.com/office/powerpoint/2010/main" val="884864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7E3AC-2281-4EE4-8A8A-F17BE46F152A}"/>
              </a:ext>
            </a:extLst>
          </p:cNvPr>
          <p:cNvSpPr>
            <a:spLocks noGrp="1"/>
          </p:cNvSpPr>
          <p:nvPr>
            <p:ph type="title"/>
          </p:nvPr>
        </p:nvSpPr>
        <p:spPr>
          <a:xfrm>
            <a:off x="4084398" y="1298448"/>
            <a:ext cx="7315200" cy="3255264"/>
          </a:xfrm>
        </p:spPr>
        <p:txBody>
          <a:bodyPr vert="horz" lIns="91440" tIns="45720" rIns="91440" bIns="45720" rtlCol="0" anchor="b">
            <a:normAutofit/>
          </a:bodyPr>
          <a:lstStyle/>
          <a:p>
            <a:r>
              <a:rPr lang="en-US" sz="5400" kern="1200" spc="-100" baseline="0" dirty="0">
                <a:solidFill>
                  <a:schemeClr val="tx2"/>
                </a:solidFill>
                <a:latin typeface="+mj-lt"/>
                <a:ea typeface="+mj-ea"/>
                <a:cs typeface="+mj-cs"/>
              </a:rPr>
              <a:t>Sending and Email Blast</a:t>
            </a:r>
          </a:p>
        </p:txBody>
      </p:sp>
      <p:sp>
        <p:nvSpPr>
          <p:cNvPr id="3" name="Text Placeholder 2">
            <a:extLst>
              <a:ext uri="{FF2B5EF4-FFF2-40B4-BE49-F238E27FC236}">
                <a16:creationId xmlns:a16="http://schemas.microsoft.com/office/drawing/2014/main" id="{25D4F79B-DF6E-4805-A427-3594676BE3BE}"/>
              </a:ext>
            </a:extLst>
          </p:cNvPr>
          <p:cNvSpPr>
            <a:spLocks noGrp="1"/>
          </p:cNvSpPr>
          <p:nvPr>
            <p:ph type="body" idx="1"/>
          </p:nvPr>
        </p:nvSpPr>
        <p:spPr>
          <a:xfrm>
            <a:off x="4084397" y="4670246"/>
            <a:ext cx="6714232" cy="914400"/>
          </a:xfrm>
        </p:spPr>
        <p:txBody>
          <a:bodyPr vert="horz" lIns="91440" tIns="45720" rIns="91440" bIns="45720" rtlCol="0" anchor="t">
            <a:normAutofit/>
          </a:bodyPr>
          <a:lstStyle/>
          <a:p>
            <a:r>
              <a:rPr lang="en-US" sz="2200" kern="1200" cap="none" spc="0" baseline="0" dirty="0">
                <a:solidFill>
                  <a:schemeClr val="accent1"/>
                </a:solidFill>
                <a:latin typeface="+mn-lt"/>
                <a:ea typeface="+mn-ea"/>
                <a:cs typeface="+mn-cs"/>
              </a:rPr>
              <a:t>Send out a message to your customers in bulk</a:t>
            </a:r>
          </a:p>
        </p:txBody>
      </p:sp>
    </p:spTree>
    <p:extLst>
      <p:ext uri="{BB962C8B-B14F-4D97-AF65-F5344CB8AC3E}">
        <p14:creationId xmlns:p14="http://schemas.microsoft.com/office/powerpoint/2010/main" val="1339287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ED5F4-A6D5-43E4-8364-6C957D36CF09}"/>
              </a:ext>
            </a:extLst>
          </p:cNvPr>
          <p:cNvSpPr>
            <a:spLocks noGrp="1"/>
          </p:cNvSpPr>
          <p:nvPr>
            <p:ph type="title"/>
          </p:nvPr>
        </p:nvSpPr>
        <p:spPr>
          <a:xfrm>
            <a:off x="256032" y="1143000"/>
            <a:ext cx="2834640" cy="509631"/>
          </a:xfrm>
        </p:spPr>
        <p:txBody>
          <a:bodyPr>
            <a:normAutofit/>
          </a:bodyPr>
          <a:lstStyle/>
          <a:p>
            <a:r>
              <a:rPr lang="en-US" sz="2800" dirty="0"/>
              <a:t>Sending E-Blasts</a:t>
            </a:r>
          </a:p>
        </p:txBody>
      </p:sp>
      <p:pic>
        <p:nvPicPr>
          <p:cNvPr id="6" name="Content Placeholder 5">
            <a:extLst>
              <a:ext uri="{FF2B5EF4-FFF2-40B4-BE49-F238E27FC236}">
                <a16:creationId xmlns:a16="http://schemas.microsoft.com/office/drawing/2014/main" id="{797669BF-6E3E-40B4-99A0-F598B21087E0}"/>
              </a:ext>
            </a:extLst>
          </p:cNvPr>
          <p:cNvPicPr>
            <a:picLocks noGrp="1" noChangeAspect="1"/>
          </p:cNvPicPr>
          <p:nvPr>
            <p:ph idx="1"/>
          </p:nvPr>
        </p:nvPicPr>
        <p:blipFill>
          <a:blip r:embed="rId2"/>
          <a:stretch>
            <a:fillRect/>
          </a:stretch>
        </p:blipFill>
        <p:spPr>
          <a:xfrm>
            <a:off x="3867150" y="1851495"/>
            <a:ext cx="7315200" cy="3155010"/>
          </a:xfrm>
        </p:spPr>
      </p:pic>
      <p:sp>
        <p:nvSpPr>
          <p:cNvPr id="4" name="Text Placeholder 3">
            <a:extLst>
              <a:ext uri="{FF2B5EF4-FFF2-40B4-BE49-F238E27FC236}">
                <a16:creationId xmlns:a16="http://schemas.microsoft.com/office/drawing/2014/main" id="{FF92DD4C-C8B4-41BB-9CD9-8595592BCAF4}"/>
              </a:ext>
            </a:extLst>
          </p:cNvPr>
          <p:cNvSpPr>
            <a:spLocks noGrp="1"/>
          </p:cNvSpPr>
          <p:nvPr>
            <p:ph type="body" sz="half" idx="2"/>
          </p:nvPr>
        </p:nvSpPr>
        <p:spPr>
          <a:xfrm>
            <a:off x="256032" y="1652631"/>
            <a:ext cx="2834640" cy="4163535"/>
          </a:xfrm>
        </p:spPr>
        <p:txBody>
          <a:bodyPr/>
          <a:lstStyle/>
          <a:p>
            <a:r>
              <a:rPr lang="en-US" dirty="0"/>
              <a:t>ProMax makes it easy to send email campaigns out of the system </a:t>
            </a:r>
          </a:p>
          <a:p>
            <a:r>
              <a:rPr lang="en-US" dirty="0"/>
              <a:t>Step 1 – create you content</a:t>
            </a:r>
          </a:p>
          <a:p>
            <a:r>
              <a:rPr lang="en-US" dirty="0"/>
              <a:t>Step 2 – Filter Sort to find the customers you want to send to</a:t>
            </a:r>
          </a:p>
          <a:p>
            <a:r>
              <a:rPr lang="en-US" dirty="0"/>
              <a:t>Step  3 - Send or schedule your email to be sent</a:t>
            </a:r>
          </a:p>
          <a:p>
            <a:r>
              <a:rPr lang="en-US" dirty="0"/>
              <a:t>Step 4 – monitor your email for any responses and customer engagement. Note that who ever you select that the email is coming from is who will get the responses. </a:t>
            </a:r>
          </a:p>
        </p:txBody>
      </p:sp>
    </p:spTree>
    <p:extLst>
      <p:ext uri="{BB962C8B-B14F-4D97-AF65-F5344CB8AC3E}">
        <p14:creationId xmlns:p14="http://schemas.microsoft.com/office/powerpoint/2010/main" val="3178761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7E3AC-2281-4EE4-8A8A-F17BE46F152A}"/>
              </a:ext>
            </a:extLst>
          </p:cNvPr>
          <p:cNvSpPr>
            <a:spLocks noGrp="1"/>
          </p:cNvSpPr>
          <p:nvPr>
            <p:ph type="title"/>
          </p:nvPr>
        </p:nvSpPr>
        <p:spPr>
          <a:xfrm>
            <a:off x="4084398" y="1298448"/>
            <a:ext cx="7315200" cy="3255264"/>
          </a:xfrm>
        </p:spPr>
        <p:txBody>
          <a:bodyPr vert="horz" lIns="91440" tIns="45720" rIns="91440" bIns="45720" rtlCol="0" anchor="b">
            <a:normAutofit/>
          </a:bodyPr>
          <a:lstStyle/>
          <a:p>
            <a:r>
              <a:rPr lang="en-US" sz="5400" kern="1200" spc="-100" baseline="0" dirty="0">
                <a:solidFill>
                  <a:schemeClr val="tx2"/>
                </a:solidFill>
                <a:latin typeface="+mj-lt"/>
                <a:ea typeface="+mj-ea"/>
                <a:cs typeface="+mj-cs"/>
              </a:rPr>
              <a:t>Automated Emails</a:t>
            </a:r>
          </a:p>
        </p:txBody>
      </p:sp>
      <p:sp>
        <p:nvSpPr>
          <p:cNvPr id="3" name="Text Placeholder 2">
            <a:extLst>
              <a:ext uri="{FF2B5EF4-FFF2-40B4-BE49-F238E27FC236}">
                <a16:creationId xmlns:a16="http://schemas.microsoft.com/office/drawing/2014/main" id="{25D4F79B-DF6E-4805-A427-3594676BE3BE}"/>
              </a:ext>
            </a:extLst>
          </p:cNvPr>
          <p:cNvSpPr>
            <a:spLocks noGrp="1"/>
          </p:cNvSpPr>
          <p:nvPr>
            <p:ph type="body" idx="1"/>
          </p:nvPr>
        </p:nvSpPr>
        <p:spPr>
          <a:xfrm>
            <a:off x="4084397" y="4670246"/>
            <a:ext cx="6714232" cy="914400"/>
          </a:xfrm>
        </p:spPr>
        <p:txBody>
          <a:bodyPr vert="horz" lIns="91440" tIns="45720" rIns="91440" bIns="45720" rtlCol="0" anchor="t">
            <a:normAutofit/>
          </a:bodyPr>
          <a:lstStyle/>
          <a:p>
            <a:r>
              <a:rPr lang="en-US" sz="2200" kern="1200" cap="none" spc="0" baseline="0" dirty="0">
                <a:solidFill>
                  <a:schemeClr val="accent1"/>
                </a:solidFill>
                <a:latin typeface="+mn-lt"/>
                <a:ea typeface="+mn-ea"/>
                <a:cs typeface="+mn-cs"/>
              </a:rPr>
              <a:t>You can set up emails to be sent out on a schedule through the daily work plan</a:t>
            </a:r>
          </a:p>
        </p:txBody>
      </p:sp>
    </p:spTree>
    <p:extLst>
      <p:ext uri="{BB962C8B-B14F-4D97-AF65-F5344CB8AC3E}">
        <p14:creationId xmlns:p14="http://schemas.microsoft.com/office/powerpoint/2010/main" val="3912596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DD0F9-F0CC-4F3F-8134-D1495B3CC349}"/>
              </a:ext>
            </a:extLst>
          </p:cNvPr>
          <p:cNvSpPr>
            <a:spLocks noGrp="1"/>
          </p:cNvSpPr>
          <p:nvPr>
            <p:ph type="title"/>
          </p:nvPr>
        </p:nvSpPr>
        <p:spPr>
          <a:xfrm>
            <a:off x="256032" y="1143000"/>
            <a:ext cx="2834640" cy="788437"/>
          </a:xfrm>
        </p:spPr>
        <p:txBody>
          <a:bodyPr>
            <a:normAutofit fontScale="90000"/>
          </a:bodyPr>
          <a:lstStyle/>
          <a:p>
            <a:r>
              <a:rPr lang="en-US" dirty="0"/>
              <a:t>Automated Follow Up</a:t>
            </a:r>
          </a:p>
        </p:txBody>
      </p:sp>
      <p:pic>
        <p:nvPicPr>
          <p:cNvPr id="6" name="Content Placeholder 5">
            <a:extLst>
              <a:ext uri="{FF2B5EF4-FFF2-40B4-BE49-F238E27FC236}">
                <a16:creationId xmlns:a16="http://schemas.microsoft.com/office/drawing/2014/main" id="{AEE20679-B00C-47A1-9494-16D1F449DC98}"/>
              </a:ext>
            </a:extLst>
          </p:cNvPr>
          <p:cNvPicPr>
            <a:picLocks noGrp="1" noChangeAspect="1"/>
          </p:cNvPicPr>
          <p:nvPr>
            <p:ph idx="1"/>
          </p:nvPr>
        </p:nvPicPr>
        <p:blipFill>
          <a:blip r:embed="rId2"/>
          <a:stretch>
            <a:fillRect/>
          </a:stretch>
        </p:blipFill>
        <p:spPr>
          <a:xfrm>
            <a:off x="3867150" y="889670"/>
            <a:ext cx="7315200" cy="5078661"/>
          </a:xfrm>
        </p:spPr>
      </p:pic>
      <p:sp>
        <p:nvSpPr>
          <p:cNvPr id="4" name="Text Placeholder 3">
            <a:extLst>
              <a:ext uri="{FF2B5EF4-FFF2-40B4-BE49-F238E27FC236}">
                <a16:creationId xmlns:a16="http://schemas.microsoft.com/office/drawing/2014/main" id="{DD101BE4-54D2-417D-8C7E-519B44813847}"/>
              </a:ext>
            </a:extLst>
          </p:cNvPr>
          <p:cNvSpPr>
            <a:spLocks noGrp="1"/>
          </p:cNvSpPr>
          <p:nvPr>
            <p:ph type="body" sz="half" idx="2"/>
          </p:nvPr>
        </p:nvSpPr>
        <p:spPr>
          <a:xfrm>
            <a:off x="256032" y="2071396"/>
            <a:ext cx="2834640" cy="3744770"/>
          </a:xfrm>
        </p:spPr>
        <p:txBody>
          <a:bodyPr/>
          <a:lstStyle/>
          <a:p>
            <a:r>
              <a:rPr lang="en-US" dirty="0"/>
              <a:t>Automated Follow Up in ProMax is triggered off of statuses and events in the system. Once you select those statuses or certain events happen in the system, you can have a follow up cadence triggered. This will trigger into the user’s Daily Work Plan</a:t>
            </a:r>
          </a:p>
          <a:p>
            <a:r>
              <a:rPr lang="en-US" dirty="0"/>
              <a:t>To set up automated follow up you will want to go to Admin &gt; Automated Follow Up</a:t>
            </a:r>
          </a:p>
        </p:txBody>
      </p:sp>
    </p:spTree>
    <p:extLst>
      <p:ext uri="{BB962C8B-B14F-4D97-AF65-F5344CB8AC3E}">
        <p14:creationId xmlns:p14="http://schemas.microsoft.com/office/powerpoint/2010/main" val="3102119863"/>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Frame</Template>
  <TotalTime>963</TotalTime>
  <Words>1580</Words>
  <Application>Microsoft Office PowerPoint</Application>
  <PresentationFormat>Widescreen</PresentationFormat>
  <Paragraphs>119</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Corbel</vt:lpstr>
      <vt:lpstr>Wingdings 2</vt:lpstr>
      <vt:lpstr>Frame</vt:lpstr>
      <vt:lpstr>PowerPoint Presentation</vt:lpstr>
      <vt:lpstr>Agenda</vt:lpstr>
      <vt:lpstr>Setting up Email in ProMax</vt:lpstr>
      <vt:lpstr>When You Host Your Email</vt:lpstr>
      <vt:lpstr>Benefits for Promax Hosting Your Email</vt:lpstr>
      <vt:lpstr>Sending and Email Blast</vt:lpstr>
      <vt:lpstr>Sending E-Blasts</vt:lpstr>
      <vt:lpstr>Automated Emails</vt:lpstr>
      <vt:lpstr>Automated Follow Up</vt:lpstr>
      <vt:lpstr>Sending Text Messages</vt:lpstr>
      <vt:lpstr>Sending Texts Through ProMax</vt:lpstr>
      <vt:lpstr>Text &amp; Email Best Practices</vt:lpstr>
      <vt:lpstr>Improve Your Domain Reputation and Deliverability for Emailing</vt:lpstr>
      <vt:lpstr>Send to the Right People</vt:lpstr>
      <vt:lpstr>Choose Your Words Wisely Spam filters are constantly changing and every provider sets up their filters in different ways. Here are some words and phrases that are likely to send you to the junk folder. </vt:lpstr>
      <vt:lpstr>Texting Best Practices</vt:lpstr>
      <vt:lpstr>Texting Best Practices</vt:lpstr>
      <vt:lpstr>Texting Best Practices</vt:lpstr>
      <vt:lpstr>Texting Best Practices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Trista Eckman</dc:creator>
  <cp:lastModifiedBy>Trista Eckman</cp:lastModifiedBy>
  <cp:revision>4</cp:revision>
  <dcterms:created xsi:type="dcterms:W3CDTF">2021-04-27T16:58:46Z</dcterms:created>
  <dcterms:modified xsi:type="dcterms:W3CDTF">2021-05-13T13:23:22Z</dcterms:modified>
</cp:coreProperties>
</file>