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5" r:id="rId5"/>
    <p:sldId id="266" r:id="rId6"/>
    <p:sldId id="260" r:id="rId7"/>
    <p:sldId id="267" r:id="rId8"/>
    <p:sldId id="268" r:id="rId9"/>
    <p:sldId id="285" r:id="rId10"/>
    <p:sldId id="261" r:id="rId11"/>
    <p:sldId id="269" r:id="rId12"/>
    <p:sldId id="273" r:id="rId13"/>
    <p:sldId id="274" r:id="rId14"/>
    <p:sldId id="275" r:id="rId15"/>
    <p:sldId id="277" r:id="rId16"/>
    <p:sldId id="278" r:id="rId17"/>
    <p:sldId id="262" r:id="rId18"/>
    <p:sldId id="279" r:id="rId19"/>
    <p:sldId id="286" r:id="rId20"/>
    <p:sldId id="287" r:id="rId21"/>
    <p:sldId id="288" r:id="rId22"/>
    <p:sldId id="289" r:id="rId23"/>
    <p:sldId id="280" r:id="rId24"/>
    <p:sldId id="281" r:id="rId25"/>
    <p:sldId id="263"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DD366-BAD0-4FC1-A315-123AFC5F7FF8}" v="17" dt="2021-09-10T18:46:50.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164DD366-BAD0-4FC1-A315-123AFC5F7FF8}"/>
    <pc:docChg chg="custSel addSld modSld">
      <pc:chgData name="Trista Eckman" userId="d3b5c9aa-babe-441d-bfeb-2f679f1fb5bd" providerId="ADAL" clId="{164DD366-BAD0-4FC1-A315-123AFC5F7FF8}" dt="2021-09-10T18:46:50.357" v="900" actId="20577"/>
      <pc:docMkLst>
        <pc:docMk/>
      </pc:docMkLst>
      <pc:sldChg chg="modSp mod">
        <pc:chgData name="Trista Eckman" userId="d3b5c9aa-babe-441d-bfeb-2f679f1fb5bd" providerId="ADAL" clId="{164DD366-BAD0-4FC1-A315-123AFC5F7FF8}" dt="2021-08-26T17:21:38.623" v="16" actId="27636"/>
        <pc:sldMkLst>
          <pc:docMk/>
          <pc:sldMk cId="3614664607" sldId="257"/>
        </pc:sldMkLst>
        <pc:spChg chg="mod">
          <ac:chgData name="Trista Eckman" userId="d3b5c9aa-babe-441d-bfeb-2f679f1fb5bd" providerId="ADAL" clId="{164DD366-BAD0-4FC1-A315-123AFC5F7FF8}" dt="2021-08-26T17:21:38.623" v="16" actId="27636"/>
          <ac:spMkLst>
            <pc:docMk/>
            <pc:sldMk cId="3614664607" sldId="257"/>
            <ac:spMk id="3" creationId="{49ACA0AA-CB3A-42C6-A1FB-16EF74BF9E3B}"/>
          </ac:spMkLst>
        </pc:spChg>
      </pc:sldChg>
      <pc:sldChg chg="modSp">
        <pc:chgData name="Trista Eckman" userId="d3b5c9aa-babe-441d-bfeb-2f679f1fb5bd" providerId="ADAL" clId="{164DD366-BAD0-4FC1-A315-123AFC5F7FF8}" dt="2021-09-10T18:46:50.357" v="900" actId="20577"/>
        <pc:sldMkLst>
          <pc:docMk/>
          <pc:sldMk cId="911239259" sldId="258"/>
        </pc:sldMkLst>
        <pc:graphicFrameChg chg="mod">
          <ac:chgData name="Trista Eckman" userId="d3b5c9aa-babe-441d-bfeb-2f679f1fb5bd" providerId="ADAL" clId="{164DD366-BAD0-4FC1-A315-123AFC5F7FF8}" dt="2021-09-10T18:46:50.357" v="900" actId="20577"/>
          <ac:graphicFrameMkLst>
            <pc:docMk/>
            <pc:sldMk cId="911239259" sldId="258"/>
            <ac:graphicFrameMk id="8" creationId="{7C5E9C0F-8203-4036-ABE0-DC2B027154FC}"/>
          </ac:graphicFrameMkLst>
        </pc:graphicFrameChg>
      </pc:sldChg>
      <pc:sldChg chg="modSp mod">
        <pc:chgData name="Trista Eckman" userId="d3b5c9aa-babe-441d-bfeb-2f679f1fb5bd" providerId="ADAL" clId="{164DD366-BAD0-4FC1-A315-123AFC5F7FF8}" dt="2021-09-08T18:14:52.148" v="54" actId="20577"/>
        <pc:sldMkLst>
          <pc:docMk/>
          <pc:sldMk cId="620581810" sldId="262"/>
        </pc:sldMkLst>
        <pc:spChg chg="mod">
          <ac:chgData name="Trista Eckman" userId="d3b5c9aa-babe-441d-bfeb-2f679f1fb5bd" providerId="ADAL" clId="{164DD366-BAD0-4FC1-A315-123AFC5F7FF8}" dt="2021-09-08T18:14:52.148" v="54" actId="20577"/>
          <ac:spMkLst>
            <pc:docMk/>
            <pc:sldMk cId="620581810" sldId="262"/>
            <ac:spMk id="2" creationId="{0457E3AC-2281-4EE4-8A8A-F17BE46F152A}"/>
          </ac:spMkLst>
        </pc:spChg>
      </pc:sldChg>
      <pc:sldChg chg="modSp mod">
        <pc:chgData name="Trista Eckman" userId="d3b5c9aa-babe-441d-bfeb-2f679f1fb5bd" providerId="ADAL" clId="{164DD366-BAD0-4FC1-A315-123AFC5F7FF8}" dt="2021-08-26T17:25:05.021" v="37" actId="27636"/>
        <pc:sldMkLst>
          <pc:docMk/>
          <pc:sldMk cId="4189032315" sldId="266"/>
        </pc:sldMkLst>
        <pc:spChg chg="mod">
          <ac:chgData name="Trista Eckman" userId="d3b5c9aa-babe-441d-bfeb-2f679f1fb5bd" providerId="ADAL" clId="{164DD366-BAD0-4FC1-A315-123AFC5F7FF8}" dt="2021-08-26T17:25:05.021" v="37" actId="27636"/>
          <ac:spMkLst>
            <pc:docMk/>
            <pc:sldMk cId="4189032315" sldId="266"/>
            <ac:spMk id="3" creationId="{4375C7B9-2DDB-4483-BCF1-EC5A52926DDA}"/>
          </ac:spMkLst>
        </pc:spChg>
      </pc:sldChg>
      <pc:sldChg chg="modSp new mod">
        <pc:chgData name="Trista Eckman" userId="d3b5c9aa-babe-441d-bfeb-2f679f1fb5bd" providerId="ADAL" clId="{164DD366-BAD0-4FC1-A315-123AFC5F7FF8}" dt="2021-09-08T18:18:36.387" v="728" actId="20577"/>
        <pc:sldMkLst>
          <pc:docMk/>
          <pc:sldMk cId="3205694383" sldId="286"/>
        </pc:sldMkLst>
        <pc:spChg chg="mod">
          <ac:chgData name="Trista Eckman" userId="d3b5c9aa-babe-441d-bfeb-2f679f1fb5bd" providerId="ADAL" clId="{164DD366-BAD0-4FC1-A315-123AFC5F7FF8}" dt="2021-09-08T18:15:14.662" v="70" actId="20577"/>
          <ac:spMkLst>
            <pc:docMk/>
            <pc:sldMk cId="3205694383" sldId="286"/>
            <ac:spMk id="2" creationId="{201F06F5-E8E9-4248-9007-53C79822C96A}"/>
          </ac:spMkLst>
        </pc:spChg>
        <pc:spChg chg="mod">
          <ac:chgData name="Trista Eckman" userId="d3b5c9aa-babe-441d-bfeb-2f679f1fb5bd" providerId="ADAL" clId="{164DD366-BAD0-4FC1-A315-123AFC5F7FF8}" dt="2021-09-08T18:18:36.387" v="728" actId="20577"/>
          <ac:spMkLst>
            <pc:docMk/>
            <pc:sldMk cId="3205694383" sldId="286"/>
            <ac:spMk id="3" creationId="{63977137-D702-449B-83B7-EBB5B3472964}"/>
          </ac:spMkLst>
        </pc:spChg>
      </pc:sldChg>
      <pc:sldChg chg="addSp delSp modSp new mod">
        <pc:chgData name="Trista Eckman" userId="d3b5c9aa-babe-441d-bfeb-2f679f1fb5bd" providerId="ADAL" clId="{164DD366-BAD0-4FC1-A315-123AFC5F7FF8}" dt="2021-09-08T18:24:32.958" v="783" actId="20577"/>
        <pc:sldMkLst>
          <pc:docMk/>
          <pc:sldMk cId="2963942371" sldId="287"/>
        </pc:sldMkLst>
        <pc:spChg chg="mod">
          <ac:chgData name="Trista Eckman" userId="d3b5c9aa-babe-441d-bfeb-2f679f1fb5bd" providerId="ADAL" clId="{164DD366-BAD0-4FC1-A315-123AFC5F7FF8}" dt="2021-09-08T18:21:53.948" v="744" actId="20577"/>
          <ac:spMkLst>
            <pc:docMk/>
            <pc:sldMk cId="2963942371" sldId="287"/>
            <ac:spMk id="2" creationId="{82D23B5D-4D15-4C1E-91C2-139F4FB7AD27}"/>
          </ac:spMkLst>
        </pc:spChg>
        <pc:spChg chg="del">
          <ac:chgData name="Trista Eckman" userId="d3b5c9aa-babe-441d-bfeb-2f679f1fb5bd" providerId="ADAL" clId="{164DD366-BAD0-4FC1-A315-123AFC5F7FF8}" dt="2021-09-08T18:23:17.982" v="746" actId="22"/>
          <ac:spMkLst>
            <pc:docMk/>
            <pc:sldMk cId="2963942371" sldId="287"/>
            <ac:spMk id="3" creationId="{9DEC237B-5B15-4842-8630-C30A69D5638F}"/>
          </ac:spMkLst>
        </pc:spChg>
        <pc:spChg chg="mod">
          <ac:chgData name="Trista Eckman" userId="d3b5c9aa-babe-441d-bfeb-2f679f1fb5bd" providerId="ADAL" clId="{164DD366-BAD0-4FC1-A315-123AFC5F7FF8}" dt="2021-09-08T18:24:32.958" v="783" actId="20577"/>
          <ac:spMkLst>
            <pc:docMk/>
            <pc:sldMk cId="2963942371" sldId="287"/>
            <ac:spMk id="4" creationId="{D6AA4536-56F4-48D2-9286-50377AFBF877}"/>
          </ac:spMkLst>
        </pc:spChg>
        <pc:spChg chg="add del mod">
          <ac:chgData name="Trista Eckman" userId="d3b5c9aa-babe-441d-bfeb-2f679f1fb5bd" providerId="ADAL" clId="{164DD366-BAD0-4FC1-A315-123AFC5F7FF8}" dt="2021-09-08T18:23:49.247" v="749" actId="22"/>
          <ac:spMkLst>
            <pc:docMk/>
            <pc:sldMk cId="2963942371" sldId="287"/>
            <ac:spMk id="10" creationId="{653C7A67-F9A7-46CF-8A6B-47FA22595ADE}"/>
          </ac:spMkLst>
        </pc:spChg>
        <pc:picChg chg="add del">
          <ac:chgData name="Trista Eckman" userId="d3b5c9aa-babe-441d-bfeb-2f679f1fb5bd" providerId="ADAL" clId="{164DD366-BAD0-4FC1-A315-123AFC5F7FF8}" dt="2021-09-08T18:23:27.147" v="747" actId="478"/>
          <ac:picMkLst>
            <pc:docMk/>
            <pc:sldMk cId="2963942371" sldId="287"/>
            <ac:picMk id="6" creationId="{406942ED-C899-4F50-845C-F9143DE2F8A5}"/>
          </ac:picMkLst>
        </pc:picChg>
        <pc:picChg chg="add del mod ord">
          <ac:chgData name="Trista Eckman" userId="d3b5c9aa-babe-441d-bfeb-2f679f1fb5bd" providerId="ADAL" clId="{164DD366-BAD0-4FC1-A315-123AFC5F7FF8}" dt="2021-09-08T18:23:35.245" v="748" actId="478"/>
          <ac:picMkLst>
            <pc:docMk/>
            <pc:sldMk cId="2963942371" sldId="287"/>
            <ac:picMk id="8" creationId="{81D7A9F5-B857-4B67-95B6-4FC6D7B11E71}"/>
          </ac:picMkLst>
        </pc:picChg>
        <pc:picChg chg="add mod ord">
          <ac:chgData name="Trista Eckman" userId="d3b5c9aa-babe-441d-bfeb-2f679f1fb5bd" providerId="ADAL" clId="{164DD366-BAD0-4FC1-A315-123AFC5F7FF8}" dt="2021-09-08T18:24:05.205" v="750" actId="1076"/>
          <ac:picMkLst>
            <pc:docMk/>
            <pc:sldMk cId="2963942371" sldId="287"/>
            <ac:picMk id="12" creationId="{AE258399-1EC3-492D-8DD0-235BA43406AA}"/>
          </ac:picMkLst>
        </pc:picChg>
        <pc:picChg chg="add mod">
          <ac:chgData name="Trista Eckman" userId="d3b5c9aa-babe-441d-bfeb-2f679f1fb5bd" providerId="ADAL" clId="{164DD366-BAD0-4FC1-A315-123AFC5F7FF8}" dt="2021-09-08T18:24:22.992" v="752" actId="1076"/>
          <ac:picMkLst>
            <pc:docMk/>
            <pc:sldMk cId="2963942371" sldId="287"/>
            <ac:picMk id="14" creationId="{E66DC0E3-B29E-4EAB-B311-FFA2BFF3E5CC}"/>
          </ac:picMkLst>
        </pc:picChg>
      </pc:sldChg>
      <pc:sldChg chg="addSp delSp modSp new mod">
        <pc:chgData name="Trista Eckman" userId="d3b5c9aa-babe-441d-bfeb-2f679f1fb5bd" providerId="ADAL" clId="{164DD366-BAD0-4FC1-A315-123AFC5F7FF8}" dt="2021-09-08T18:26:18.763" v="822" actId="1076"/>
        <pc:sldMkLst>
          <pc:docMk/>
          <pc:sldMk cId="3778606551" sldId="288"/>
        </pc:sldMkLst>
        <pc:spChg chg="mod">
          <ac:chgData name="Trista Eckman" userId="d3b5c9aa-babe-441d-bfeb-2f679f1fb5bd" providerId="ADAL" clId="{164DD366-BAD0-4FC1-A315-123AFC5F7FF8}" dt="2021-09-08T18:24:44.045" v="799" actId="20577"/>
          <ac:spMkLst>
            <pc:docMk/>
            <pc:sldMk cId="3778606551" sldId="288"/>
            <ac:spMk id="2" creationId="{6CF66A8E-9D13-4C38-A23B-CFDFE5F3D3EC}"/>
          </ac:spMkLst>
        </pc:spChg>
        <pc:spChg chg="del">
          <ac:chgData name="Trista Eckman" userId="d3b5c9aa-babe-441d-bfeb-2f679f1fb5bd" providerId="ADAL" clId="{164DD366-BAD0-4FC1-A315-123AFC5F7FF8}" dt="2021-09-08T18:25:25.372" v="815" actId="22"/>
          <ac:spMkLst>
            <pc:docMk/>
            <pc:sldMk cId="3778606551" sldId="288"/>
            <ac:spMk id="3" creationId="{AA0036AD-A1BB-4123-9CD1-DAD9AD803069}"/>
          </ac:spMkLst>
        </pc:spChg>
        <pc:spChg chg="mod">
          <ac:chgData name="Trista Eckman" userId="d3b5c9aa-babe-441d-bfeb-2f679f1fb5bd" providerId="ADAL" clId="{164DD366-BAD0-4FC1-A315-123AFC5F7FF8}" dt="2021-09-08T18:25:03.444" v="814" actId="20577"/>
          <ac:spMkLst>
            <pc:docMk/>
            <pc:sldMk cId="3778606551" sldId="288"/>
            <ac:spMk id="4" creationId="{995233D3-47D1-4136-9311-930427146497}"/>
          </ac:spMkLst>
        </pc:spChg>
        <pc:picChg chg="add mod ord">
          <ac:chgData name="Trista Eckman" userId="d3b5c9aa-babe-441d-bfeb-2f679f1fb5bd" providerId="ADAL" clId="{164DD366-BAD0-4FC1-A315-123AFC5F7FF8}" dt="2021-09-08T18:26:18.763" v="822" actId="1076"/>
          <ac:picMkLst>
            <pc:docMk/>
            <pc:sldMk cId="3778606551" sldId="288"/>
            <ac:picMk id="6" creationId="{68FCB8D3-2C6B-488D-A923-36295981A9C4}"/>
          </ac:picMkLst>
        </pc:picChg>
        <pc:picChg chg="add mod">
          <ac:chgData name="Trista Eckman" userId="d3b5c9aa-babe-441d-bfeb-2f679f1fb5bd" providerId="ADAL" clId="{164DD366-BAD0-4FC1-A315-123AFC5F7FF8}" dt="2021-09-08T18:26:16.373" v="821" actId="1076"/>
          <ac:picMkLst>
            <pc:docMk/>
            <pc:sldMk cId="3778606551" sldId="288"/>
            <ac:picMk id="8" creationId="{AEEEF3A9-CDAB-4D83-8401-337EFB16DB11}"/>
          </ac:picMkLst>
        </pc:picChg>
      </pc:sldChg>
      <pc:sldChg chg="addSp delSp modSp new mod">
        <pc:chgData name="Trista Eckman" userId="d3b5c9aa-babe-441d-bfeb-2f679f1fb5bd" providerId="ADAL" clId="{164DD366-BAD0-4FC1-A315-123AFC5F7FF8}" dt="2021-09-08T18:27:01.914" v="883" actId="22"/>
        <pc:sldMkLst>
          <pc:docMk/>
          <pc:sldMk cId="3547394731" sldId="289"/>
        </pc:sldMkLst>
        <pc:spChg chg="mod">
          <ac:chgData name="Trista Eckman" userId="d3b5c9aa-babe-441d-bfeb-2f679f1fb5bd" providerId="ADAL" clId="{164DD366-BAD0-4FC1-A315-123AFC5F7FF8}" dt="2021-09-08T18:26:30.537" v="838" actId="20577"/>
          <ac:spMkLst>
            <pc:docMk/>
            <pc:sldMk cId="3547394731" sldId="289"/>
            <ac:spMk id="2" creationId="{D09C1E45-B991-4155-BA4D-22D016C2D8F9}"/>
          </ac:spMkLst>
        </pc:spChg>
        <pc:spChg chg="del">
          <ac:chgData name="Trista Eckman" userId="d3b5c9aa-babe-441d-bfeb-2f679f1fb5bd" providerId="ADAL" clId="{164DD366-BAD0-4FC1-A315-123AFC5F7FF8}" dt="2021-09-08T18:27:01.914" v="883" actId="22"/>
          <ac:spMkLst>
            <pc:docMk/>
            <pc:sldMk cId="3547394731" sldId="289"/>
            <ac:spMk id="3" creationId="{83EDF74F-EA67-4716-A03D-382C260B4787}"/>
          </ac:spMkLst>
        </pc:spChg>
        <pc:spChg chg="mod">
          <ac:chgData name="Trista Eckman" userId="d3b5c9aa-babe-441d-bfeb-2f679f1fb5bd" providerId="ADAL" clId="{164DD366-BAD0-4FC1-A315-123AFC5F7FF8}" dt="2021-09-08T18:26:49.805" v="882" actId="20577"/>
          <ac:spMkLst>
            <pc:docMk/>
            <pc:sldMk cId="3547394731" sldId="289"/>
            <ac:spMk id="4" creationId="{A884E7D1-CDEA-4DF5-A048-917F69879F8E}"/>
          </ac:spMkLst>
        </pc:spChg>
        <pc:picChg chg="add mod ord">
          <ac:chgData name="Trista Eckman" userId="d3b5c9aa-babe-441d-bfeb-2f679f1fb5bd" providerId="ADAL" clId="{164DD366-BAD0-4FC1-A315-123AFC5F7FF8}" dt="2021-09-08T18:27:01.914" v="883" actId="22"/>
          <ac:picMkLst>
            <pc:docMk/>
            <pc:sldMk cId="3547394731" sldId="289"/>
            <ac:picMk id="6" creationId="{7A692E49-A568-4D1C-AA05-23D0FEA8F34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a:t>Instant Screen</a:t>
          </a:r>
          <a:endParaRPr lang="en-US" dirty="0"/>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Reading a Credit Bureau</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Red Flags, OFAC, Synthetic </a:t>
          </a:r>
          <a:r>
            <a:rPr lang="en-US"/>
            <a:t>Fraud, and </a:t>
          </a:r>
          <a:r>
            <a:rPr lang="en-US" dirty="0"/>
            <a:t>MLA</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Risk Based Pricing and Adverse Action Fail Safes</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Running Credit Bureaus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330449"/>
          <a:ext cx="6711950" cy="59962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Instant Screen</a:t>
          </a:r>
          <a:endParaRPr lang="en-US" sz="2500" kern="1200" dirty="0"/>
        </a:p>
      </dsp:txBody>
      <dsp:txXfrm>
        <a:off x="29271" y="359720"/>
        <a:ext cx="6653408" cy="541083"/>
      </dsp:txXfrm>
    </dsp:sp>
    <dsp:sp modelId="{AD447135-42C8-4FAA-994C-C39D6DD3008E}">
      <dsp:nvSpPr>
        <dsp:cNvPr id="0" name=""/>
        <dsp:cNvSpPr/>
      </dsp:nvSpPr>
      <dsp:spPr>
        <a:xfrm>
          <a:off x="0" y="1019623"/>
          <a:ext cx="6711950" cy="59962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Running Credit Bureaus</a:t>
          </a:r>
        </a:p>
      </dsp:txBody>
      <dsp:txXfrm>
        <a:off x="29271" y="1048894"/>
        <a:ext cx="6653408" cy="541083"/>
      </dsp:txXfrm>
    </dsp:sp>
    <dsp:sp modelId="{35D376C8-F020-42D2-96EE-43EB10004A8F}">
      <dsp:nvSpPr>
        <dsp:cNvPr id="0" name=""/>
        <dsp:cNvSpPr/>
      </dsp:nvSpPr>
      <dsp:spPr>
        <a:xfrm>
          <a:off x="0" y="1710756"/>
          <a:ext cx="6711950" cy="59962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Reading a Credit Bureau</a:t>
          </a:r>
        </a:p>
      </dsp:txBody>
      <dsp:txXfrm>
        <a:off x="29271" y="1740027"/>
        <a:ext cx="6653408" cy="541083"/>
      </dsp:txXfrm>
    </dsp:sp>
    <dsp:sp modelId="{B2E819C4-4F56-4506-88B5-B83C7F76B097}">
      <dsp:nvSpPr>
        <dsp:cNvPr id="0" name=""/>
        <dsp:cNvSpPr/>
      </dsp:nvSpPr>
      <dsp:spPr>
        <a:xfrm>
          <a:off x="0" y="2382381"/>
          <a:ext cx="6711950" cy="59962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Red Flags, OFAC, Synthetic </a:t>
          </a:r>
          <a:r>
            <a:rPr lang="en-US" sz="2500" kern="1200"/>
            <a:t>Fraud, and </a:t>
          </a:r>
          <a:r>
            <a:rPr lang="en-US" sz="2500" kern="1200" dirty="0"/>
            <a:t>MLA</a:t>
          </a:r>
        </a:p>
      </dsp:txBody>
      <dsp:txXfrm>
        <a:off x="29271" y="2411652"/>
        <a:ext cx="6653408" cy="541083"/>
      </dsp:txXfrm>
    </dsp:sp>
    <dsp:sp modelId="{11C9CE42-9449-42FD-A673-AE308E381CB2}">
      <dsp:nvSpPr>
        <dsp:cNvPr id="0" name=""/>
        <dsp:cNvSpPr/>
      </dsp:nvSpPr>
      <dsp:spPr>
        <a:xfrm>
          <a:off x="0" y="3054006"/>
          <a:ext cx="6711950" cy="59962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Risk Based Pricing and Adverse Action Fail Safes</a:t>
          </a:r>
        </a:p>
      </dsp:txBody>
      <dsp:txXfrm>
        <a:off x="29271" y="3083277"/>
        <a:ext cx="6653408"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mailto:Trista@promaxunlimited.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46125" y="1576688"/>
            <a:ext cx="4533019" cy="1786304"/>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lang="en-US" sz="7700" kern="1200" spc="-100" baseline="0" dirty="0">
                <a:solidFill>
                  <a:srgbClr val="FFFFFF"/>
                </a:solidFill>
                <a:latin typeface="+mj-lt"/>
                <a:ea typeface="+mj-ea"/>
                <a:cs typeface="+mj-cs"/>
              </a:rPr>
              <a:t>September</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Credit Bureau Views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6229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3ABC-AE97-4181-AA41-BB31890690E4}"/>
              </a:ext>
            </a:extLst>
          </p:cNvPr>
          <p:cNvSpPr>
            <a:spLocks noGrp="1"/>
          </p:cNvSpPr>
          <p:nvPr>
            <p:ph type="title"/>
          </p:nvPr>
        </p:nvSpPr>
        <p:spPr/>
        <p:txBody>
          <a:bodyPr/>
          <a:lstStyle/>
          <a:p>
            <a:r>
              <a:rPr lang="en-US" dirty="0"/>
              <a:t>Choosing your Credit Bureau View</a:t>
            </a:r>
          </a:p>
        </p:txBody>
      </p:sp>
      <p:sp>
        <p:nvSpPr>
          <p:cNvPr id="4" name="Content Placeholder 3">
            <a:extLst>
              <a:ext uri="{FF2B5EF4-FFF2-40B4-BE49-F238E27FC236}">
                <a16:creationId xmlns:a16="http://schemas.microsoft.com/office/drawing/2014/main" id="{425A37DC-374A-4EBA-9672-2CB294E2E1EA}"/>
              </a:ext>
            </a:extLst>
          </p:cNvPr>
          <p:cNvSpPr>
            <a:spLocks noGrp="1"/>
          </p:cNvSpPr>
          <p:nvPr>
            <p:ph sz="half" idx="2"/>
          </p:nvPr>
        </p:nvSpPr>
        <p:spPr>
          <a:xfrm>
            <a:off x="3867912" y="765110"/>
            <a:ext cx="3474720" cy="5189186"/>
          </a:xfrm>
        </p:spPr>
        <p:txBody>
          <a:bodyPr/>
          <a:lstStyle/>
          <a:p>
            <a:r>
              <a:rPr lang="en-US" dirty="0"/>
              <a:t>We have several different Credit Bureau views available in Promax. These can be changed per user. </a:t>
            </a:r>
          </a:p>
          <a:p>
            <a:r>
              <a:rPr lang="en-US" dirty="0"/>
              <a:t>Default view: Admin &gt; Dealership Info</a:t>
            </a:r>
          </a:p>
          <a:p>
            <a:r>
              <a:rPr lang="en-US" dirty="0"/>
              <a:t>User Specific View: Admin &gt; User Access &gt; User’s Name. Scroll all the way down to the bottom under the </a:t>
            </a:r>
            <a:r>
              <a:rPr lang="en-US" dirty="0" err="1"/>
              <a:t>Misc</a:t>
            </a:r>
            <a:r>
              <a:rPr lang="en-US" dirty="0"/>
              <a:t> section to see “Credit Bureau Display.”</a:t>
            </a:r>
          </a:p>
        </p:txBody>
      </p:sp>
      <p:pic>
        <p:nvPicPr>
          <p:cNvPr id="11" name="Content Placeholder 10">
            <a:extLst>
              <a:ext uri="{FF2B5EF4-FFF2-40B4-BE49-F238E27FC236}">
                <a16:creationId xmlns:a16="http://schemas.microsoft.com/office/drawing/2014/main" id="{8DBF834D-2A38-49D1-911F-E09D953BA254}"/>
              </a:ext>
            </a:extLst>
          </p:cNvPr>
          <p:cNvPicPr>
            <a:picLocks noGrp="1" noChangeAspect="1"/>
          </p:cNvPicPr>
          <p:nvPr>
            <p:ph sz="quarter" idx="4"/>
          </p:nvPr>
        </p:nvPicPr>
        <p:blipFill>
          <a:blip r:embed="rId2"/>
          <a:stretch>
            <a:fillRect/>
          </a:stretch>
        </p:blipFill>
        <p:spPr>
          <a:xfrm>
            <a:off x="7622493" y="239682"/>
            <a:ext cx="3475037" cy="3562086"/>
          </a:xfrm>
          <a:prstGeom prst="rect">
            <a:avLst/>
          </a:prstGeom>
        </p:spPr>
      </p:pic>
      <p:pic>
        <p:nvPicPr>
          <p:cNvPr id="12" name="Picture 11">
            <a:extLst>
              <a:ext uri="{FF2B5EF4-FFF2-40B4-BE49-F238E27FC236}">
                <a16:creationId xmlns:a16="http://schemas.microsoft.com/office/drawing/2014/main" id="{6F93FA30-A063-481B-B52A-CDD3770F39D7}"/>
              </a:ext>
            </a:extLst>
          </p:cNvPr>
          <p:cNvPicPr>
            <a:picLocks noChangeAspect="1"/>
          </p:cNvPicPr>
          <p:nvPr/>
        </p:nvPicPr>
        <p:blipFill>
          <a:blip r:embed="rId3"/>
          <a:stretch>
            <a:fillRect/>
          </a:stretch>
        </p:blipFill>
        <p:spPr>
          <a:xfrm>
            <a:off x="7510807" y="3861122"/>
            <a:ext cx="3698407" cy="2757196"/>
          </a:xfrm>
          <a:prstGeom prst="rect">
            <a:avLst/>
          </a:prstGeom>
        </p:spPr>
      </p:pic>
    </p:spTree>
    <p:extLst>
      <p:ext uri="{BB962C8B-B14F-4D97-AF65-F5344CB8AC3E}">
        <p14:creationId xmlns:p14="http://schemas.microsoft.com/office/powerpoint/2010/main" val="104267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D422-6F20-4969-9B15-09B2289DCAEB}"/>
              </a:ext>
            </a:extLst>
          </p:cNvPr>
          <p:cNvSpPr>
            <a:spLocks noGrp="1"/>
          </p:cNvSpPr>
          <p:nvPr>
            <p:ph type="title"/>
          </p:nvPr>
        </p:nvSpPr>
        <p:spPr/>
        <p:txBody>
          <a:bodyPr/>
          <a:lstStyle/>
          <a:p>
            <a:r>
              <a:rPr lang="en-US" dirty="0"/>
              <a:t>EZ Read</a:t>
            </a:r>
          </a:p>
        </p:txBody>
      </p:sp>
      <p:pic>
        <p:nvPicPr>
          <p:cNvPr id="4" name="Content Placeholder 3">
            <a:extLst>
              <a:ext uri="{FF2B5EF4-FFF2-40B4-BE49-F238E27FC236}">
                <a16:creationId xmlns:a16="http://schemas.microsoft.com/office/drawing/2014/main" id="{3499CA2E-3FD9-495F-8D07-AE06EF8D88DE}"/>
              </a:ext>
            </a:extLst>
          </p:cNvPr>
          <p:cNvPicPr>
            <a:picLocks noGrp="1" noChangeAspect="1"/>
          </p:cNvPicPr>
          <p:nvPr>
            <p:ph idx="1"/>
          </p:nvPr>
        </p:nvPicPr>
        <p:blipFill>
          <a:blip r:embed="rId2"/>
          <a:stretch>
            <a:fillRect/>
          </a:stretch>
        </p:blipFill>
        <p:spPr>
          <a:xfrm>
            <a:off x="5384325" y="863600"/>
            <a:ext cx="4284026" cy="5121275"/>
          </a:xfrm>
          <a:prstGeom prst="rect">
            <a:avLst/>
          </a:prstGeom>
        </p:spPr>
      </p:pic>
    </p:spTree>
    <p:extLst>
      <p:ext uri="{BB962C8B-B14F-4D97-AF65-F5344CB8AC3E}">
        <p14:creationId xmlns:p14="http://schemas.microsoft.com/office/powerpoint/2010/main" val="855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8B6D-865C-47B9-BA5B-EC523D7083A5}"/>
              </a:ext>
            </a:extLst>
          </p:cNvPr>
          <p:cNvSpPr>
            <a:spLocks noGrp="1"/>
          </p:cNvSpPr>
          <p:nvPr>
            <p:ph type="title"/>
          </p:nvPr>
        </p:nvSpPr>
        <p:spPr/>
        <p:txBody>
          <a:bodyPr/>
          <a:lstStyle/>
          <a:p>
            <a:r>
              <a:rPr lang="en-US" dirty="0"/>
              <a:t>Standard</a:t>
            </a:r>
          </a:p>
        </p:txBody>
      </p:sp>
      <p:pic>
        <p:nvPicPr>
          <p:cNvPr id="4" name="Content Placeholder 3">
            <a:extLst>
              <a:ext uri="{FF2B5EF4-FFF2-40B4-BE49-F238E27FC236}">
                <a16:creationId xmlns:a16="http://schemas.microsoft.com/office/drawing/2014/main" id="{BD4EC099-83F0-41F8-A1B7-B32BE3FBEFBA}"/>
              </a:ext>
            </a:extLst>
          </p:cNvPr>
          <p:cNvPicPr>
            <a:picLocks noGrp="1" noChangeAspect="1"/>
          </p:cNvPicPr>
          <p:nvPr>
            <p:ph idx="1"/>
          </p:nvPr>
        </p:nvPicPr>
        <p:blipFill>
          <a:blip r:embed="rId2"/>
          <a:stretch>
            <a:fillRect/>
          </a:stretch>
        </p:blipFill>
        <p:spPr>
          <a:xfrm>
            <a:off x="5302241" y="863600"/>
            <a:ext cx="4448193" cy="5121275"/>
          </a:xfrm>
          <a:prstGeom prst="rect">
            <a:avLst/>
          </a:prstGeom>
        </p:spPr>
      </p:pic>
    </p:spTree>
    <p:extLst>
      <p:ext uri="{BB962C8B-B14F-4D97-AF65-F5344CB8AC3E}">
        <p14:creationId xmlns:p14="http://schemas.microsoft.com/office/powerpoint/2010/main" val="350972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5AD9-3BEC-492F-B02A-B6F63AD6BC6B}"/>
              </a:ext>
            </a:extLst>
          </p:cNvPr>
          <p:cNvSpPr>
            <a:spLocks noGrp="1"/>
          </p:cNvSpPr>
          <p:nvPr>
            <p:ph type="title"/>
          </p:nvPr>
        </p:nvSpPr>
        <p:spPr/>
        <p:txBody>
          <a:bodyPr/>
          <a:lstStyle/>
          <a:p>
            <a:r>
              <a:rPr lang="en-US" dirty="0"/>
              <a:t>South Western</a:t>
            </a:r>
          </a:p>
        </p:txBody>
      </p:sp>
      <p:pic>
        <p:nvPicPr>
          <p:cNvPr id="4" name="Content Placeholder 3">
            <a:extLst>
              <a:ext uri="{FF2B5EF4-FFF2-40B4-BE49-F238E27FC236}">
                <a16:creationId xmlns:a16="http://schemas.microsoft.com/office/drawing/2014/main" id="{767E40AA-9885-4D90-B3F4-D60F967B5D72}"/>
              </a:ext>
            </a:extLst>
          </p:cNvPr>
          <p:cNvPicPr>
            <a:picLocks noGrp="1" noChangeAspect="1"/>
          </p:cNvPicPr>
          <p:nvPr>
            <p:ph idx="1"/>
          </p:nvPr>
        </p:nvPicPr>
        <p:blipFill>
          <a:blip r:embed="rId2"/>
          <a:stretch>
            <a:fillRect/>
          </a:stretch>
        </p:blipFill>
        <p:spPr>
          <a:xfrm>
            <a:off x="5132317" y="863600"/>
            <a:ext cx="4788041" cy="5121275"/>
          </a:xfrm>
          <a:prstGeom prst="rect">
            <a:avLst/>
          </a:prstGeom>
        </p:spPr>
      </p:pic>
    </p:spTree>
    <p:extLst>
      <p:ext uri="{BB962C8B-B14F-4D97-AF65-F5344CB8AC3E}">
        <p14:creationId xmlns:p14="http://schemas.microsoft.com/office/powerpoint/2010/main" val="261619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E91F-9819-409A-ACC6-B488F846A1E1}"/>
              </a:ext>
            </a:extLst>
          </p:cNvPr>
          <p:cNvSpPr>
            <a:spLocks noGrp="1"/>
          </p:cNvSpPr>
          <p:nvPr>
            <p:ph type="title"/>
          </p:nvPr>
        </p:nvSpPr>
        <p:spPr/>
        <p:txBody>
          <a:bodyPr/>
          <a:lstStyle/>
          <a:p>
            <a:r>
              <a:rPr lang="en-US" dirty="0" err="1"/>
              <a:t>CredCo</a:t>
            </a:r>
            <a:endParaRPr lang="en-US" dirty="0"/>
          </a:p>
        </p:txBody>
      </p:sp>
      <p:pic>
        <p:nvPicPr>
          <p:cNvPr id="5" name="Content Placeholder 4">
            <a:extLst>
              <a:ext uri="{FF2B5EF4-FFF2-40B4-BE49-F238E27FC236}">
                <a16:creationId xmlns:a16="http://schemas.microsoft.com/office/drawing/2014/main" id="{500EECA5-AF83-4E53-BC3C-00A3747FDAD3}"/>
              </a:ext>
            </a:extLst>
          </p:cNvPr>
          <p:cNvPicPr>
            <a:picLocks noGrp="1" noChangeAspect="1"/>
          </p:cNvPicPr>
          <p:nvPr>
            <p:ph idx="1"/>
          </p:nvPr>
        </p:nvPicPr>
        <p:blipFill>
          <a:blip r:embed="rId2"/>
          <a:stretch>
            <a:fillRect/>
          </a:stretch>
        </p:blipFill>
        <p:spPr>
          <a:xfrm>
            <a:off x="5249979" y="868363"/>
            <a:ext cx="4549541" cy="5121275"/>
          </a:xfrm>
          <a:prstGeom prst="rect">
            <a:avLst/>
          </a:prstGeom>
        </p:spPr>
      </p:pic>
      <p:sp>
        <p:nvSpPr>
          <p:cNvPr id="4" name="Text Placeholder 3">
            <a:extLst>
              <a:ext uri="{FF2B5EF4-FFF2-40B4-BE49-F238E27FC236}">
                <a16:creationId xmlns:a16="http://schemas.microsoft.com/office/drawing/2014/main" id="{F2FE1187-1A0B-43D4-AD1B-3FB2CAD914A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2485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D2B6-9907-4870-9B4F-1C7AD4B1359F}"/>
              </a:ext>
            </a:extLst>
          </p:cNvPr>
          <p:cNvSpPr>
            <a:spLocks noGrp="1"/>
          </p:cNvSpPr>
          <p:nvPr>
            <p:ph type="title"/>
          </p:nvPr>
        </p:nvSpPr>
        <p:spPr/>
        <p:txBody>
          <a:bodyPr/>
          <a:lstStyle/>
          <a:p>
            <a:r>
              <a:rPr lang="en-US" dirty="0"/>
              <a:t>How to Read </a:t>
            </a:r>
            <a:br>
              <a:rPr lang="en-US" dirty="0"/>
            </a:br>
            <a:r>
              <a:rPr lang="en-US" dirty="0"/>
              <a:t>a Bureau</a:t>
            </a:r>
          </a:p>
        </p:txBody>
      </p:sp>
      <p:sp>
        <p:nvSpPr>
          <p:cNvPr id="3" name="Content Placeholder 2">
            <a:extLst>
              <a:ext uri="{FF2B5EF4-FFF2-40B4-BE49-F238E27FC236}">
                <a16:creationId xmlns:a16="http://schemas.microsoft.com/office/drawing/2014/main" id="{D2DE9C14-2A6A-47F0-90E5-2972401EAE6E}"/>
              </a:ext>
            </a:extLst>
          </p:cNvPr>
          <p:cNvSpPr>
            <a:spLocks noGrp="1"/>
          </p:cNvSpPr>
          <p:nvPr>
            <p:ph idx="1"/>
          </p:nvPr>
        </p:nvSpPr>
        <p:spPr/>
        <p:txBody>
          <a:bodyPr/>
          <a:lstStyle/>
          <a:p>
            <a:r>
              <a:rPr lang="en-US" dirty="0"/>
              <a:t>Send me an email to </a:t>
            </a:r>
            <a:r>
              <a:rPr lang="en-US" dirty="0">
                <a:hlinkClick r:id="rId2"/>
              </a:rPr>
              <a:t>Trista@promaxunlimited.com</a:t>
            </a:r>
            <a:r>
              <a:rPr lang="en-US" dirty="0"/>
              <a:t> and I will forward you a cheat sheet from TransUnion, Equifax, and Experian that breaks down how to read a bureau and what the different codes mean.</a:t>
            </a:r>
          </a:p>
        </p:txBody>
      </p:sp>
    </p:spTree>
    <p:extLst>
      <p:ext uri="{BB962C8B-B14F-4D97-AF65-F5344CB8AC3E}">
        <p14:creationId xmlns:p14="http://schemas.microsoft.com/office/powerpoint/2010/main" val="157515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Red Flags, Synthetic Fraud, OFAC, and MLA</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62058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7193-9369-4772-B4CE-95DC3312B730}"/>
              </a:ext>
            </a:extLst>
          </p:cNvPr>
          <p:cNvSpPr>
            <a:spLocks noGrp="1"/>
          </p:cNvSpPr>
          <p:nvPr>
            <p:ph type="title"/>
          </p:nvPr>
        </p:nvSpPr>
        <p:spPr/>
        <p:txBody>
          <a:bodyPr/>
          <a:lstStyle/>
          <a:p>
            <a:r>
              <a:rPr lang="en-US" dirty="0"/>
              <a:t>Red Flags</a:t>
            </a:r>
          </a:p>
        </p:txBody>
      </p:sp>
      <p:sp>
        <p:nvSpPr>
          <p:cNvPr id="3" name="Content Placeholder 2">
            <a:extLst>
              <a:ext uri="{FF2B5EF4-FFF2-40B4-BE49-F238E27FC236}">
                <a16:creationId xmlns:a16="http://schemas.microsoft.com/office/drawing/2014/main" id="{E514D0F3-F53D-4CEA-925A-D690A3444E5B}"/>
              </a:ext>
            </a:extLst>
          </p:cNvPr>
          <p:cNvSpPr>
            <a:spLocks noGrp="1"/>
          </p:cNvSpPr>
          <p:nvPr>
            <p:ph idx="1"/>
          </p:nvPr>
        </p:nvSpPr>
        <p:spPr/>
        <p:txBody>
          <a:bodyPr/>
          <a:lstStyle/>
          <a:p>
            <a:r>
              <a:rPr lang="en-US" dirty="0"/>
              <a:t>Red Flags are required to protect against identity theft.</a:t>
            </a:r>
          </a:p>
          <a:p>
            <a:r>
              <a:rPr lang="en-US" dirty="0"/>
              <a:t>A Red Flag will run </a:t>
            </a:r>
            <a:r>
              <a:rPr lang="en-US" dirty="0" err="1"/>
              <a:t>everytime</a:t>
            </a:r>
            <a:r>
              <a:rPr lang="en-US" dirty="0"/>
              <a:t> a bureau is run.</a:t>
            </a:r>
          </a:p>
          <a:p>
            <a:r>
              <a:rPr lang="en-US" dirty="0"/>
              <a:t>If you get a Red Flag, Promax will walk you through what to do. Follow the prompts on the screen to ask out of wallet questions to confirm the person’s identity. </a:t>
            </a:r>
          </a:p>
          <a:p>
            <a:r>
              <a:rPr lang="en-US" dirty="0"/>
              <a:t>The Promax Red Flag exam will only populate once, so do not start it unless the customer is there.</a:t>
            </a:r>
          </a:p>
          <a:p>
            <a:r>
              <a:rPr lang="en-US" dirty="0"/>
              <a:t>If you accidently start the exam and are not able to complete in time before it is lost you can make up your own out of wallet questions by looking through the bureau.</a:t>
            </a:r>
          </a:p>
          <a:p>
            <a:r>
              <a:rPr lang="en-US" dirty="0"/>
              <a:t>Make sure you documented everything you do to prove the customer is who they say they are. If you are confident they did not steal someone’s identity, you can still sell them a car. </a:t>
            </a:r>
          </a:p>
        </p:txBody>
      </p:sp>
      <p:sp>
        <p:nvSpPr>
          <p:cNvPr id="4" name="Text Placeholder 3">
            <a:extLst>
              <a:ext uri="{FF2B5EF4-FFF2-40B4-BE49-F238E27FC236}">
                <a16:creationId xmlns:a16="http://schemas.microsoft.com/office/drawing/2014/main" id="{99CDBDE0-DC60-4ED3-9650-742DC0AE117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7261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06F5-E8E9-4248-9007-53C79822C96A}"/>
              </a:ext>
            </a:extLst>
          </p:cNvPr>
          <p:cNvSpPr>
            <a:spLocks noGrp="1"/>
          </p:cNvSpPr>
          <p:nvPr>
            <p:ph type="title"/>
          </p:nvPr>
        </p:nvSpPr>
        <p:spPr/>
        <p:txBody>
          <a:bodyPr/>
          <a:lstStyle/>
          <a:p>
            <a:r>
              <a:rPr lang="en-US" dirty="0"/>
              <a:t>Synthetic Fraud</a:t>
            </a:r>
          </a:p>
        </p:txBody>
      </p:sp>
      <p:sp>
        <p:nvSpPr>
          <p:cNvPr id="3" name="Content Placeholder 2">
            <a:extLst>
              <a:ext uri="{FF2B5EF4-FFF2-40B4-BE49-F238E27FC236}">
                <a16:creationId xmlns:a16="http://schemas.microsoft.com/office/drawing/2014/main" id="{63977137-D702-449B-83B7-EBB5B3472964}"/>
              </a:ext>
            </a:extLst>
          </p:cNvPr>
          <p:cNvSpPr>
            <a:spLocks noGrp="1"/>
          </p:cNvSpPr>
          <p:nvPr>
            <p:ph idx="1"/>
          </p:nvPr>
        </p:nvSpPr>
        <p:spPr/>
        <p:txBody>
          <a:bodyPr/>
          <a:lstStyle/>
          <a:p>
            <a:r>
              <a:rPr lang="en-US" dirty="0"/>
              <a:t>Similarly to Red Flags, Synthetic Fraud is a tool to help you identify people who may be using fraudulent information from stolen information.</a:t>
            </a:r>
          </a:p>
          <a:p>
            <a:r>
              <a:rPr lang="en-US" dirty="0"/>
              <a:t>Synthetic fraud is relatively new to the automotive world. These bad actors take pieces of information from may different people to create a complete and fake credit file. They start building credit using department store credit cards for small amounts. Once they get a good credit score, they go in for a big purchase and ghost on the payments. </a:t>
            </a:r>
          </a:p>
          <a:p>
            <a:r>
              <a:rPr lang="en-US" dirty="0"/>
              <a:t>In ProMax, Synthetic Fraud will show at the top of all bureau reports once you sign up for this add on feature. </a:t>
            </a:r>
          </a:p>
        </p:txBody>
      </p:sp>
      <p:sp>
        <p:nvSpPr>
          <p:cNvPr id="4" name="Text Placeholder 3">
            <a:extLst>
              <a:ext uri="{FF2B5EF4-FFF2-40B4-BE49-F238E27FC236}">
                <a16:creationId xmlns:a16="http://schemas.microsoft.com/office/drawing/2014/main" id="{9CB056CD-A55A-4B89-9467-5D05B530A48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0569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1881482425"/>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3B5D-4D15-4C1E-91C2-139F4FB7AD27}"/>
              </a:ext>
            </a:extLst>
          </p:cNvPr>
          <p:cNvSpPr>
            <a:spLocks noGrp="1"/>
          </p:cNvSpPr>
          <p:nvPr>
            <p:ph type="title"/>
          </p:nvPr>
        </p:nvSpPr>
        <p:spPr/>
        <p:txBody>
          <a:bodyPr/>
          <a:lstStyle/>
          <a:p>
            <a:r>
              <a:rPr lang="en-US" dirty="0"/>
              <a:t>Synthetic Fraud</a:t>
            </a:r>
          </a:p>
        </p:txBody>
      </p:sp>
      <p:sp>
        <p:nvSpPr>
          <p:cNvPr id="4" name="Text Placeholder 3">
            <a:extLst>
              <a:ext uri="{FF2B5EF4-FFF2-40B4-BE49-F238E27FC236}">
                <a16:creationId xmlns:a16="http://schemas.microsoft.com/office/drawing/2014/main" id="{D6AA4536-56F4-48D2-9286-50377AFBF877}"/>
              </a:ext>
            </a:extLst>
          </p:cNvPr>
          <p:cNvSpPr>
            <a:spLocks noGrp="1"/>
          </p:cNvSpPr>
          <p:nvPr>
            <p:ph type="body" sz="half" idx="2"/>
          </p:nvPr>
        </p:nvSpPr>
        <p:spPr/>
        <p:txBody>
          <a:bodyPr/>
          <a:lstStyle/>
          <a:p>
            <a:r>
              <a:rPr lang="en-US" dirty="0"/>
              <a:t>No Risk and Undetermined Risk</a:t>
            </a:r>
          </a:p>
        </p:txBody>
      </p:sp>
      <p:pic>
        <p:nvPicPr>
          <p:cNvPr id="12" name="Content Placeholder 11">
            <a:extLst>
              <a:ext uri="{FF2B5EF4-FFF2-40B4-BE49-F238E27FC236}">
                <a16:creationId xmlns:a16="http://schemas.microsoft.com/office/drawing/2014/main" id="{AE258399-1EC3-492D-8DD0-235BA43406AA}"/>
              </a:ext>
            </a:extLst>
          </p:cNvPr>
          <p:cNvPicPr>
            <a:picLocks noGrp="1" noChangeAspect="1"/>
          </p:cNvPicPr>
          <p:nvPr>
            <p:ph idx="1"/>
          </p:nvPr>
        </p:nvPicPr>
        <p:blipFill>
          <a:blip r:embed="rId2"/>
          <a:stretch>
            <a:fillRect/>
          </a:stretch>
        </p:blipFill>
        <p:spPr>
          <a:xfrm>
            <a:off x="4317508" y="3250037"/>
            <a:ext cx="6115904" cy="2810267"/>
          </a:xfrm>
        </p:spPr>
      </p:pic>
      <p:pic>
        <p:nvPicPr>
          <p:cNvPr id="14" name="Picture 13">
            <a:extLst>
              <a:ext uri="{FF2B5EF4-FFF2-40B4-BE49-F238E27FC236}">
                <a16:creationId xmlns:a16="http://schemas.microsoft.com/office/drawing/2014/main" id="{E66DC0E3-B29E-4EAB-B311-FFA2BFF3E5CC}"/>
              </a:ext>
            </a:extLst>
          </p:cNvPr>
          <p:cNvPicPr>
            <a:picLocks noChangeAspect="1"/>
          </p:cNvPicPr>
          <p:nvPr/>
        </p:nvPicPr>
        <p:blipFill>
          <a:blip r:embed="rId3"/>
          <a:stretch>
            <a:fillRect/>
          </a:stretch>
        </p:blipFill>
        <p:spPr>
          <a:xfrm>
            <a:off x="4485792" y="1512443"/>
            <a:ext cx="5515745" cy="1276528"/>
          </a:xfrm>
          <a:prstGeom prst="rect">
            <a:avLst/>
          </a:prstGeom>
        </p:spPr>
      </p:pic>
    </p:spTree>
    <p:extLst>
      <p:ext uri="{BB962C8B-B14F-4D97-AF65-F5344CB8AC3E}">
        <p14:creationId xmlns:p14="http://schemas.microsoft.com/office/powerpoint/2010/main" val="296394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6A8E-9D13-4C38-A23B-CFDFE5F3D3EC}"/>
              </a:ext>
            </a:extLst>
          </p:cNvPr>
          <p:cNvSpPr>
            <a:spLocks noGrp="1"/>
          </p:cNvSpPr>
          <p:nvPr>
            <p:ph type="title"/>
          </p:nvPr>
        </p:nvSpPr>
        <p:spPr/>
        <p:txBody>
          <a:bodyPr/>
          <a:lstStyle/>
          <a:p>
            <a:r>
              <a:rPr lang="en-US" dirty="0"/>
              <a:t>Synthetic Fraud</a:t>
            </a:r>
          </a:p>
        </p:txBody>
      </p:sp>
      <p:pic>
        <p:nvPicPr>
          <p:cNvPr id="6" name="Content Placeholder 5">
            <a:extLst>
              <a:ext uri="{FF2B5EF4-FFF2-40B4-BE49-F238E27FC236}">
                <a16:creationId xmlns:a16="http://schemas.microsoft.com/office/drawing/2014/main" id="{68FCB8D3-2C6B-488D-A923-36295981A9C4}"/>
              </a:ext>
            </a:extLst>
          </p:cNvPr>
          <p:cNvPicPr>
            <a:picLocks noGrp="1" noChangeAspect="1"/>
          </p:cNvPicPr>
          <p:nvPr>
            <p:ph idx="1"/>
          </p:nvPr>
        </p:nvPicPr>
        <p:blipFill>
          <a:blip r:embed="rId2"/>
          <a:stretch>
            <a:fillRect/>
          </a:stretch>
        </p:blipFill>
        <p:spPr>
          <a:xfrm>
            <a:off x="4239661" y="1041834"/>
            <a:ext cx="5973009" cy="2067213"/>
          </a:xfrm>
        </p:spPr>
      </p:pic>
      <p:sp>
        <p:nvSpPr>
          <p:cNvPr id="4" name="Text Placeholder 3">
            <a:extLst>
              <a:ext uri="{FF2B5EF4-FFF2-40B4-BE49-F238E27FC236}">
                <a16:creationId xmlns:a16="http://schemas.microsoft.com/office/drawing/2014/main" id="{995233D3-47D1-4136-9311-930427146497}"/>
              </a:ext>
            </a:extLst>
          </p:cNvPr>
          <p:cNvSpPr>
            <a:spLocks noGrp="1"/>
          </p:cNvSpPr>
          <p:nvPr>
            <p:ph type="body" sz="half" idx="2"/>
          </p:nvPr>
        </p:nvSpPr>
        <p:spPr/>
        <p:txBody>
          <a:bodyPr/>
          <a:lstStyle/>
          <a:p>
            <a:r>
              <a:rPr lang="en-US" dirty="0"/>
              <a:t>Risk Levels 1-5</a:t>
            </a:r>
          </a:p>
        </p:txBody>
      </p:sp>
      <p:pic>
        <p:nvPicPr>
          <p:cNvPr id="8" name="Picture 7">
            <a:extLst>
              <a:ext uri="{FF2B5EF4-FFF2-40B4-BE49-F238E27FC236}">
                <a16:creationId xmlns:a16="http://schemas.microsoft.com/office/drawing/2014/main" id="{AEEEF3A9-CDAB-4D83-8401-337EFB16DB11}"/>
              </a:ext>
            </a:extLst>
          </p:cNvPr>
          <p:cNvPicPr>
            <a:picLocks noChangeAspect="1"/>
          </p:cNvPicPr>
          <p:nvPr/>
        </p:nvPicPr>
        <p:blipFill>
          <a:blip r:embed="rId3"/>
          <a:stretch>
            <a:fillRect/>
          </a:stretch>
        </p:blipFill>
        <p:spPr>
          <a:xfrm>
            <a:off x="4149162" y="3196425"/>
            <a:ext cx="6154009" cy="2619741"/>
          </a:xfrm>
          <a:prstGeom prst="rect">
            <a:avLst/>
          </a:prstGeom>
        </p:spPr>
      </p:pic>
    </p:spTree>
    <p:extLst>
      <p:ext uri="{BB962C8B-B14F-4D97-AF65-F5344CB8AC3E}">
        <p14:creationId xmlns:p14="http://schemas.microsoft.com/office/powerpoint/2010/main" val="377860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1E45-B991-4155-BA4D-22D016C2D8F9}"/>
              </a:ext>
            </a:extLst>
          </p:cNvPr>
          <p:cNvSpPr>
            <a:spLocks noGrp="1"/>
          </p:cNvSpPr>
          <p:nvPr>
            <p:ph type="title"/>
          </p:nvPr>
        </p:nvSpPr>
        <p:spPr/>
        <p:txBody>
          <a:bodyPr/>
          <a:lstStyle/>
          <a:p>
            <a:r>
              <a:rPr lang="en-US" dirty="0"/>
              <a:t>Synthetic Fraud</a:t>
            </a:r>
          </a:p>
        </p:txBody>
      </p:sp>
      <p:pic>
        <p:nvPicPr>
          <p:cNvPr id="6" name="Content Placeholder 5">
            <a:extLst>
              <a:ext uri="{FF2B5EF4-FFF2-40B4-BE49-F238E27FC236}">
                <a16:creationId xmlns:a16="http://schemas.microsoft.com/office/drawing/2014/main" id="{7A692E49-A568-4D1C-AA05-23D0FEA8F341}"/>
              </a:ext>
            </a:extLst>
          </p:cNvPr>
          <p:cNvPicPr>
            <a:picLocks noGrp="1" noChangeAspect="1"/>
          </p:cNvPicPr>
          <p:nvPr>
            <p:ph idx="1"/>
          </p:nvPr>
        </p:nvPicPr>
        <p:blipFill>
          <a:blip r:embed="rId2"/>
          <a:stretch>
            <a:fillRect/>
          </a:stretch>
        </p:blipFill>
        <p:spPr>
          <a:xfrm>
            <a:off x="4452509" y="1923840"/>
            <a:ext cx="6144482" cy="3010320"/>
          </a:xfrm>
        </p:spPr>
      </p:pic>
      <p:sp>
        <p:nvSpPr>
          <p:cNvPr id="4" name="Text Placeholder 3">
            <a:extLst>
              <a:ext uri="{FF2B5EF4-FFF2-40B4-BE49-F238E27FC236}">
                <a16:creationId xmlns:a16="http://schemas.microsoft.com/office/drawing/2014/main" id="{A884E7D1-CDEA-4DF5-A048-917F69879F8E}"/>
              </a:ext>
            </a:extLst>
          </p:cNvPr>
          <p:cNvSpPr>
            <a:spLocks noGrp="1"/>
          </p:cNvSpPr>
          <p:nvPr>
            <p:ph type="body" sz="half" idx="2"/>
          </p:nvPr>
        </p:nvSpPr>
        <p:spPr/>
        <p:txBody>
          <a:bodyPr/>
          <a:lstStyle/>
          <a:p>
            <a:r>
              <a:rPr lang="en-US" dirty="0"/>
              <a:t>Doing your due diligence to confirm identity</a:t>
            </a:r>
          </a:p>
        </p:txBody>
      </p:sp>
    </p:spTree>
    <p:extLst>
      <p:ext uri="{BB962C8B-B14F-4D97-AF65-F5344CB8AC3E}">
        <p14:creationId xmlns:p14="http://schemas.microsoft.com/office/powerpoint/2010/main" val="354739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FFF0-B618-49AF-A0C6-A9F1519BF798}"/>
              </a:ext>
            </a:extLst>
          </p:cNvPr>
          <p:cNvSpPr>
            <a:spLocks noGrp="1"/>
          </p:cNvSpPr>
          <p:nvPr>
            <p:ph type="title"/>
          </p:nvPr>
        </p:nvSpPr>
        <p:spPr/>
        <p:txBody>
          <a:bodyPr/>
          <a:lstStyle/>
          <a:p>
            <a:r>
              <a:rPr lang="en-US" dirty="0"/>
              <a:t>OFAC</a:t>
            </a:r>
          </a:p>
        </p:txBody>
      </p:sp>
      <p:sp>
        <p:nvSpPr>
          <p:cNvPr id="3" name="Content Placeholder 2">
            <a:extLst>
              <a:ext uri="{FF2B5EF4-FFF2-40B4-BE49-F238E27FC236}">
                <a16:creationId xmlns:a16="http://schemas.microsoft.com/office/drawing/2014/main" id="{9B1B6AA5-053E-4B1B-BF65-0628903C7A35}"/>
              </a:ext>
            </a:extLst>
          </p:cNvPr>
          <p:cNvSpPr>
            <a:spLocks noGrp="1"/>
          </p:cNvSpPr>
          <p:nvPr>
            <p:ph idx="1"/>
          </p:nvPr>
        </p:nvSpPr>
        <p:spPr/>
        <p:txBody>
          <a:bodyPr/>
          <a:lstStyle/>
          <a:p>
            <a:r>
              <a:rPr lang="en-US" dirty="0"/>
              <a:t>Office of Foreign Assets and Control</a:t>
            </a:r>
          </a:p>
          <a:p>
            <a:r>
              <a:rPr lang="en-US" dirty="0"/>
              <a:t>This will run every time you enter a customer into the </a:t>
            </a:r>
            <a:r>
              <a:rPr lang="en-US" dirty="0" err="1"/>
              <a:t>workscreen</a:t>
            </a:r>
            <a:r>
              <a:rPr lang="en-US" dirty="0"/>
              <a:t>. </a:t>
            </a:r>
          </a:p>
          <a:p>
            <a:r>
              <a:rPr lang="en-US" dirty="0"/>
              <a:t>If you get an OFAC match, follow the prompts on the screen to alert the authorities. </a:t>
            </a:r>
          </a:p>
          <a:p>
            <a:r>
              <a:rPr lang="en-US" dirty="0"/>
              <a:t>You CANNOT sell a vehicle to an OFAC match.  </a:t>
            </a:r>
          </a:p>
        </p:txBody>
      </p:sp>
      <p:sp>
        <p:nvSpPr>
          <p:cNvPr id="4" name="Text Placeholder 3">
            <a:extLst>
              <a:ext uri="{FF2B5EF4-FFF2-40B4-BE49-F238E27FC236}">
                <a16:creationId xmlns:a16="http://schemas.microsoft.com/office/drawing/2014/main" id="{05DE5287-ECE8-4996-86D6-3CC47A2777A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6963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83E6-B143-4ACE-AD94-0EC72BDDCF7B}"/>
              </a:ext>
            </a:extLst>
          </p:cNvPr>
          <p:cNvSpPr>
            <a:spLocks noGrp="1"/>
          </p:cNvSpPr>
          <p:nvPr>
            <p:ph type="title"/>
          </p:nvPr>
        </p:nvSpPr>
        <p:spPr/>
        <p:txBody>
          <a:bodyPr/>
          <a:lstStyle/>
          <a:p>
            <a:r>
              <a:rPr lang="en-US" dirty="0"/>
              <a:t>MLA</a:t>
            </a:r>
          </a:p>
        </p:txBody>
      </p:sp>
      <p:sp>
        <p:nvSpPr>
          <p:cNvPr id="3" name="Content Placeholder 2">
            <a:extLst>
              <a:ext uri="{FF2B5EF4-FFF2-40B4-BE49-F238E27FC236}">
                <a16:creationId xmlns:a16="http://schemas.microsoft.com/office/drawing/2014/main" id="{7AF95455-AB18-4CF8-B8A4-6FAC366DD531}"/>
              </a:ext>
            </a:extLst>
          </p:cNvPr>
          <p:cNvSpPr>
            <a:spLocks noGrp="1"/>
          </p:cNvSpPr>
          <p:nvPr>
            <p:ph idx="1"/>
          </p:nvPr>
        </p:nvSpPr>
        <p:spPr/>
        <p:txBody>
          <a:bodyPr/>
          <a:lstStyle/>
          <a:p>
            <a:r>
              <a:rPr lang="en-US" dirty="0"/>
              <a:t>Military Lending Act</a:t>
            </a:r>
          </a:p>
          <a:p>
            <a:r>
              <a:rPr lang="en-US" dirty="0"/>
              <a:t>If someone is covered under the MLA status you must cap your rate at 36%</a:t>
            </a:r>
          </a:p>
          <a:p>
            <a:pPr lvl="1"/>
            <a:r>
              <a:rPr lang="en-US" dirty="0"/>
              <a:t>As of March 2020 GAP no longer </a:t>
            </a:r>
            <a:r>
              <a:rPr lang="en-US"/>
              <a:t>counts towards the 36% cap</a:t>
            </a:r>
            <a:endParaRPr lang="en-US" dirty="0"/>
          </a:p>
          <a:p>
            <a:r>
              <a:rPr lang="en-US" dirty="0"/>
              <a:t>We have 2 MLA Solutions, both are the same price</a:t>
            </a:r>
          </a:p>
          <a:p>
            <a:pPr lvl="1"/>
            <a:r>
              <a:rPr lang="en-US" dirty="0"/>
              <a:t>Add to the bureau</a:t>
            </a:r>
          </a:p>
          <a:p>
            <a:pPr lvl="1"/>
            <a:r>
              <a:rPr lang="en-US" dirty="0"/>
              <a:t>Display in Promax – Prospect Log, </a:t>
            </a:r>
            <a:r>
              <a:rPr lang="en-US" dirty="0" err="1"/>
              <a:t>Workscreen</a:t>
            </a:r>
            <a:r>
              <a:rPr lang="en-US" dirty="0"/>
              <a:t>, and Desking Screen</a:t>
            </a:r>
          </a:p>
        </p:txBody>
      </p:sp>
      <p:sp>
        <p:nvSpPr>
          <p:cNvPr id="4" name="Text Placeholder 3">
            <a:extLst>
              <a:ext uri="{FF2B5EF4-FFF2-40B4-BE49-F238E27FC236}">
                <a16:creationId xmlns:a16="http://schemas.microsoft.com/office/drawing/2014/main" id="{44E6236A-CFD1-47E0-BED7-F131F991897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2303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Risk Based Pricing and Adverse Action Fail Safes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fontScale="85000" lnSpcReduction="10000"/>
          </a:bodyPr>
          <a:lstStyle/>
          <a:p>
            <a:r>
              <a:rPr lang="en-US" sz="2200" kern="1200" cap="none" spc="0" baseline="0" dirty="0">
                <a:solidFill>
                  <a:schemeClr val="accent1"/>
                </a:solidFill>
                <a:latin typeface="+mn-lt"/>
                <a:ea typeface="+mn-ea"/>
                <a:cs typeface="+mn-cs"/>
              </a:rPr>
              <a:t>Every dealership has the ability to print Adverse Action and Risk Based Pricing Letters out of Promax for free. However, you can also use us as your failsafe incase any letters are forgotten</a:t>
            </a:r>
          </a:p>
        </p:txBody>
      </p:sp>
    </p:spTree>
    <p:extLst>
      <p:ext uri="{BB962C8B-B14F-4D97-AF65-F5344CB8AC3E}">
        <p14:creationId xmlns:p14="http://schemas.microsoft.com/office/powerpoint/2010/main" val="280898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1236-8553-4C47-95D0-C4FC336924DC}"/>
              </a:ext>
            </a:extLst>
          </p:cNvPr>
          <p:cNvSpPr>
            <a:spLocks noGrp="1"/>
          </p:cNvSpPr>
          <p:nvPr>
            <p:ph type="title"/>
          </p:nvPr>
        </p:nvSpPr>
        <p:spPr/>
        <p:txBody>
          <a:bodyPr/>
          <a:lstStyle/>
          <a:p>
            <a:r>
              <a:rPr lang="en-US" dirty="0"/>
              <a:t>Fail Safes</a:t>
            </a:r>
          </a:p>
        </p:txBody>
      </p:sp>
      <p:sp>
        <p:nvSpPr>
          <p:cNvPr id="3" name="Content Placeholder 2">
            <a:extLst>
              <a:ext uri="{FF2B5EF4-FFF2-40B4-BE49-F238E27FC236}">
                <a16:creationId xmlns:a16="http://schemas.microsoft.com/office/drawing/2014/main" id="{495E7AF9-09FE-407D-A67D-9FD95D05E7B6}"/>
              </a:ext>
            </a:extLst>
          </p:cNvPr>
          <p:cNvSpPr>
            <a:spLocks noGrp="1"/>
          </p:cNvSpPr>
          <p:nvPr>
            <p:ph idx="1"/>
          </p:nvPr>
        </p:nvSpPr>
        <p:spPr/>
        <p:txBody>
          <a:bodyPr/>
          <a:lstStyle/>
          <a:p>
            <a:r>
              <a:rPr lang="en-US" dirty="0"/>
              <a:t>Opens up additional reporting for you</a:t>
            </a:r>
          </a:p>
          <a:p>
            <a:pPr lvl="1"/>
            <a:r>
              <a:rPr lang="en-US" dirty="0"/>
              <a:t>Adds ability to print in bulk for Adverse Action </a:t>
            </a:r>
          </a:p>
          <a:p>
            <a:pPr lvl="1"/>
            <a:r>
              <a:rPr lang="en-US" dirty="0"/>
              <a:t>Allows you to see who forgot to print for RBP</a:t>
            </a:r>
          </a:p>
          <a:p>
            <a:r>
              <a:rPr lang="en-US" dirty="0"/>
              <a:t>Only charge for the ones we print</a:t>
            </a:r>
          </a:p>
          <a:p>
            <a:r>
              <a:rPr lang="en-US" dirty="0"/>
              <a:t>Only print if you miss it</a:t>
            </a:r>
          </a:p>
          <a:p>
            <a:pPr lvl="1"/>
            <a:r>
              <a:rPr lang="en-US" dirty="0"/>
              <a:t>RBP – we can send the following day (customizable up to 30 days)</a:t>
            </a:r>
          </a:p>
          <a:p>
            <a:pPr lvl="1"/>
            <a:r>
              <a:rPr lang="en-US" dirty="0"/>
              <a:t>AA – must be on the pending AA list for a minimum of 7 days</a:t>
            </a:r>
          </a:p>
        </p:txBody>
      </p:sp>
      <p:sp>
        <p:nvSpPr>
          <p:cNvPr id="4" name="Text Placeholder 3">
            <a:extLst>
              <a:ext uri="{FF2B5EF4-FFF2-40B4-BE49-F238E27FC236}">
                <a16:creationId xmlns:a16="http://schemas.microsoft.com/office/drawing/2014/main" id="{8D3CEDF8-7879-46F6-B4AF-2637ADD7888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5797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Instant Screen</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fontScale="92500"/>
          </a:bodyPr>
          <a:lstStyle/>
          <a:p>
            <a:r>
              <a:rPr lang="en-US" dirty="0">
                <a:solidFill>
                  <a:schemeClr val="accent1"/>
                </a:solidFill>
              </a:rPr>
              <a:t>Soft pull on a customer’s credit with the exact FICO score. You only need a customer name and address to get this information and start your deals off on the right foot. </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CAD5-2439-4CAB-8F9C-EF1A2A29E81C}"/>
              </a:ext>
            </a:extLst>
          </p:cNvPr>
          <p:cNvSpPr>
            <a:spLocks noGrp="1"/>
          </p:cNvSpPr>
          <p:nvPr>
            <p:ph type="title"/>
          </p:nvPr>
        </p:nvSpPr>
        <p:spPr/>
        <p:txBody>
          <a:bodyPr/>
          <a:lstStyle/>
          <a:p>
            <a:r>
              <a:rPr lang="en-US" dirty="0"/>
              <a:t>Instant Screen</a:t>
            </a:r>
          </a:p>
        </p:txBody>
      </p:sp>
      <p:pic>
        <p:nvPicPr>
          <p:cNvPr id="5" name="Content Placeholder 4">
            <a:extLst>
              <a:ext uri="{FF2B5EF4-FFF2-40B4-BE49-F238E27FC236}">
                <a16:creationId xmlns:a16="http://schemas.microsoft.com/office/drawing/2014/main" id="{96F846F4-8177-4788-85C5-79C6E4CCE190}"/>
              </a:ext>
            </a:extLst>
          </p:cNvPr>
          <p:cNvPicPr>
            <a:picLocks noGrp="1" noChangeAspect="1"/>
          </p:cNvPicPr>
          <p:nvPr>
            <p:ph idx="1"/>
          </p:nvPr>
        </p:nvPicPr>
        <p:blipFill>
          <a:blip r:embed="rId2"/>
          <a:stretch>
            <a:fillRect/>
          </a:stretch>
        </p:blipFill>
        <p:spPr>
          <a:xfrm>
            <a:off x="3867150" y="1352113"/>
            <a:ext cx="7315200" cy="4153775"/>
          </a:xfrm>
          <a:prstGeom prst="rect">
            <a:avLst/>
          </a:prstGeom>
        </p:spPr>
      </p:pic>
      <p:sp>
        <p:nvSpPr>
          <p:cNvPr id="4" name="Text Placeholder 3">
            <a:extLst>
              <a:ext uri="{FF2B5EF4-FFF2-40B4-BE49-F238E27FC236}">
                <a16:creationId xmlns:a16="http://schemas.microsoft.com/office/drawing/2014/main" id="{84BE4E27-1922-4937-B5C5-FB3A3D843DA5}"/>
              </a:ext>
            </a:extLst>
          </p:cNvPr>
          <p:cNvSpPr>
            <a:spLocks noGrp="1"/>
          </p:cNvSpPr>
          <p:nvPr>
            <p:ph type="body" sz="half" idx="2"/>
          </p:nvPr>
        </p:nvSpPr>
        <p:spPr/>
        <p:txBody>
          <a:bodyPr/>
          <a:lstStyle/>
          <a:p>
            <a:r>
              <a:rPr lang="en-US" dirty="0"/>
              <a:t>To run an instant screen, you can click on the “run” hyperlink in the Instant Screen column of the prospect log or dashboard. You also have the ability to pull this directly from the customer </a:t>
            </a:r>
            <a:r>
              <a:rPr lang="en-US" dirty="0" err="1"/>
              <a:t>workscreen</a:t>
            </a:r>
            <a:r>
              <a:rPr lang="en-US" dirty="0"/>
              <a:t>.</a:t>
            </a:r>
          </a:p>
          <a:p>
            <a:r>
              <a:rPr lang="en-US" dirty="0"/>
              <a:t>The only information needed to pull this is the customer’s name and address.</a:t>
            </a:r>
          </a:p>
        </p:txBody>
      </p:sp>
    </p:spTree>
    <p:extLst>
      <p:ext uri="{BB962C8B-B14F-4D97-AF65-F5344CB8AC3E}">
        <p14:creationId xmlns:p14="http://schemas.microsoft.com/office/powerpoint/2010/main" val="174946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7A51-CCF3-4B30-BE5D-AB44DC71D998}"/>
              </a:ext>
            </a:extLst>
          </p:cNvPr>
          <p:cNvSpPr>
            <a:spLocks noGrp="1"/>
          </p:cNvSpPr>
          <p:nvPr>
            <p:ph type="title"/>
          </p:nvPr>
        </p:nvSpPr>
        <p:spPr/>
        <p:txBody>
          <a:bodyPr/>
          <a:lstStyle/>
          <a:p>
            <a:r>
              <a:rPr lang="en-US" dirty="0"/>
              <a:t>Instant Screen</a:t>
            </a:r>
          </a:p>
        </p:txBody>
      </p:sp>
      <p:sp>
        <p:nvSpPr>
          <p:cNvPr id="3" name="Content Placeholder 2">
            <a:extLst>
              <a:ext uri="{FF2B5EF4-FFF2-40B4-BE49-F238E27FC236}">
                <a16:creationId xmlns:a16="http://schemas.microsoft.com/office/drawing/2014/main" id="{4375C7B9-2DDB-4483-BCF1-EC5A52926DDA}"/>
              </a:ext>
            </a:extLst>
          </p:cNvPr>
          <p:cNvSpPr>
            <a:spLocks noGrp="1"/>
          </p:cNvSpPr>
          <p:nvPr>
            <p:ph idx="1"/>
          </p:nvPr>
        </p:nvSpPr>
        <p:spPr>
          <a:xfrm>
            <a:off x="3859523" y="1246185"/>
            <a:ext cx="7315200" cy="5120640"/>
          </a:xfrm>
        </p:spPr>
        <p:txBody>
          <a:bodyPr>
            <a:normAutofit fontScale="92500" lnSpcReduction="10000"/>
          </a:bodyPr>
          <a:lstStyle/>
          <a:p>
            <a:pPr marL="0" indent="0">
              <a:buNone/>
            </a:pPr>
            <a:r>
              <a:rPr lang="en-US" dirty="0"/>
              <a:t>Some ways that Instant Screen helps our dealers:</a:t>
            </a:r>
          </a:p>
          <a:p>
            <a:pPr marL="342900" indent="-342900">
              <a:buAutoNum type="arabicPeriod"/>
            </a:pPr>
            <a:r>
              <a:rPr lang="en-US" dirty="0"/>
              <a:t>Filter on Instant Screen score to do credit driven targeted email blasts</a:t>
            </a:r>
          </a:p>
          <a:p>
            <a:pPr marL="342900" indent="-342900">
              <a:buAutoNum type="arabicPeriod"/>
            </a:pPr>
            <a:r>
              <a:rPr lang="en-US" dirty="0"/>
              <a:t>When working old leads, this is a way you can see if they have purchased  or had an inquiry elsewhere</a:t>
            </a:r>
          </a:p>
          <a:p>
            <a:pPr marL="342900" indent="-342900">
              <a:buAutoNum type="arabicPeriod"/>
            </a:pPr>
            <a:r>
              <a:rPr lang="en-US"/>
              <a:t>See </a:t>
            </a:r>
            <a:r>
              <a:rPr lang="en-US" dirty="0"/>
              <a:t>if you can save them money on an interest rate</a:t>
            </a:r>
          </a:p>
          <a:p>
            <a:pPr marL="342900" indent="-342900">
              <a:buAutoNum type="arabicPeriod"/>
            </a:pPr>
            <a:r>
              <a:rPr lang="en-US" dirty="0"/>
              <a:t>Know before the customer falls in love with a particular vehicle what they can and cannot afford</a:t>
            </a:r>
          </a:p>
          <a:p>
            <a:pPr marL="342900" indent="-342900">
              <a:buAutoNum type="arabicPeriod"/>
            </a:pPr>
            <a:r>
              <a:rPr lang="en-US" dirty="0"/>
              <a:t>With subprime customers, this is an easy way to see if their score has increased since their last visit</a:t>
            </a:r>
          </a:p>
          <a:p>
            <a:pPr marL="342900" indent="-342900">
              <a:buAutoNum type="arabicPeriod"/>
            </a:pPr>
            <a:r>
              <a:rPr lang="en-US" dirty="0"/>
              <a:t>For sold customers, this will show you who will be paying off their car soon</a:t>
            </a:r>
          </a:p>
          <a:p>
            <a:pPr marL="0" indent="0">
              <a:buNone/>
            </a:pPr>
            <a:endParaRPr lang="en-US" dirty="0"/>
          </a:p>
          <a:p>
            <a:pPr marL="0" indent="0">
              <a:buNone/>
            </a:pPr>
            <a:r>
              <a:rPr lang="en-US" dirty="0"/>
              <a:t>Special Note: You will always want to print of the pre qualification certificate, otherwise we will print it for you. There is a 99 cent fee for this service. </a:t>
            </a:r>
          </a:p>
          <a:p>
            <a:pPr marL="342900" indent="-342900">
              <a:buAutoNum type="arabicPeriod"/>
            </a:pPr>
            <a:endParaRPr lang="en-US" dirty="0"/>
          </a:p>
          <a:p>
            <a:endParaRPr lang="en-US" dirty="0"/>
          </a:p>
        </p:txBody>
      </p:sp>
      <p:sp>
        <p:nvSpPr>
          <p:cNvPr id="4" name="Text Placeholder 3">
            <a:extLst>
              <a:ext uri="{FF2B5EF4-FFF2-40B4-BE49-F238E27FC236}">
                <a16:creationId xmlns:a16="http://schemas.microsoft.com/office/drawing/2014/main" id="{D461459C-5809-4C33-9B6B-503CB58ADCC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18903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Running Credit Bureaus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Promax is a reseller of Credit Bureaus and you can pull straight out of the system</a:t>
            </a:r>
          </a:p>
        </p:txBody>
      </p:sp>
    </p:spTree>
    <p:extLst>
      <p:ext uri="{BB962C8B-B14F-4D97-AF65-F5344CB8AC3E}">
        <p14:creationId xmlns:p14="http://schemas.microsoft.com/office/powerpoint/2010/main" val="115582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A53D-2F40-41AA-96DD-80C99E6BE900}"/>
              </a:ext>
            </a:extLst>
          </p:cNvPr>
          <p:cNvSpPr>
            <a:spLocks noGrp="1"/>
          </p:cNvSpPr>
          <p:nvPr>
            <p:ph type="title"/>
          </p:nvPr>
        </p:nvSpPr>
        <p:spPr/>
        <p:txBody>
          <a:bodyPr/>
          <a:lstStyle/>
          <a:p>
            <a:r>
              <a:rPr lang="en-US" dirty="0"/>
              <a:t>Running Bureaus</a:t>
            </a:r>
          </a:p>
        </p:txBody>
      </p:sp>
      <p:pic>
        <p:nvPicPr>
          <p:cNvPr id="5" name="Content Placeholder 4">
            <a:extLst>
              <a:ext uri="{FF2B5EF4-FFF2-40B4-BE49-F238E27FC236}">
                <a16:creationId xmlns:a16="http://schemas.microsoft.com/office/drawing/2014/main" id="{EC5CEC18-66C8-40F7-9436-7B0CE1B16711}"/>
              </a:ext>
            </a:extLst>
          </p:cNvPr>
          <p:cNvPicPr>
            <a:picLocks noGrp="1" noChangeAspect="1"/>
          </p:cNvPicPr>
          <p:nvPr>
            <p:ph idx="1"/>
          </p:nvPr>
        </p:nvPicPr>
        <p:blipFill>
          <a:blip r:embed="rId2"/>
          <a:stretch>
            <a:fillRect/>
          </a:stretch>
        </p:blipFill>
        <p:spPr>
          <a:xfrm>
            <a:off x="3988711" y="868362"/>
            <a:ext cx="2250360" cy="5121275"/>
          </a:xfrm>
          <a:prstGeom prst="rect">
            <a:avLst/>
          </a:prstGeom>
        </p:spPr>
      </p:pic>
      <p:sp>
        <p:nvSpPr>
          <p:cNvPr id="4" name="Text Placeholder 3">
            <a:extLst>
              <a:ext uri="{FF2B5EF4-FFF2-40B4-BE49-F238E27FC236}">
                <a16:creationId xmlns:a16="http://schemas.microsoft.com/office/drawing/2014/main" id="{45E30CCF-B6BB-4741-B1AF-9E5400187798}"/>
              </a:ext>
            </a:extLst>
          </p:cNvPr>
          <p:cNvSpPr>
            <a:spLocks noGrp="1"/>
          </p:cNvSpPr>
          <p:nvPr>
            <p:ph type="body" sz="half" idx="2"/>
          </p:nvPr>
        </p:nvSpPr>
        <p:spPr/>
        <p:txBody>
          <a:bodyPr/>
          <a:lstStyle/>
          <a:p>
            <a:r>
              <a:rPr lang="en-US" dirty="0"/>
              <a:t>Like Instant Screen, you can run bureaus from the “run” hyperlink on the Prospect Log or Dashboard. You can also run this directly from the customer </a:t>
            </a:r>
            <a:r>
              <a:rPr lang="en-US" dirty="0" err="1"/>
              <a:t>workscreen</a:t>
            </a:r>
            <a:r>
              <a:rPr lang="en-US" dirty="0"/>
              <a:t> or credit app. </a:t>
            </a:r>
          </a:p>
        </p:txBody>
      </p:sp>
      <p:pic>
        <p:nvPicPr>
          <p:cNvPr id="7" name="Picture 6">
            <a:extLst>
              <a:ext uri="{FF2B5EF4-FFF2-40B4-BE49-F238E27FC236}">
                <a16:creationId xmlns:a16="http://schemas.microsoft.com/office/drawing/2014/main" id="{12E4D756-1537-466F-8DE2-F6FB0D9E7B94}"/>
              </a:ext>
            </a:extLst>
          </p:cNvPr>
          <p:cNvPicPr>
            <a:picLocks noChangeAspect="1"/>
          </p:cNvPicPr>
          <p:nvPr/>
        </p:nvPicPr>
        <p:blipFill>
          <a:blip r:embed="rId3"/>
          <a:stretch>
            <a:fillRect/>
          </a:stretch>
        </p:blipFill>
        <p:spPr>
          <a:xfrm>
            <a:off x="6777666" y="1614057"/>
            <a:ext cx="4764301" cy="3467482"/>
          </a:xfrm>
          <a:prstGeom prst="rect">
            <a:avLst/>
          </a:prstGeom>
        </p:spPr>
      </p:pic>
    </p:spTree>
    <p:extLst>
      <p:ext uri="{BB962C8B-B14F-4D97-AF65-F5344CB8AC3E}">
        <p14:creationId xmlns:p14="http://schemas.microsoft.com/office/powerpoint/2010/main" val="167478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A167-E6D8-4485-9EF2-5C8FB9654095}"/>
              </a:ext>
            </a:extLst>
          </p:cNvPr>
          <p:cNvSpPr>
            <a:spLocks noGrp="1"/>
          </p:cNvSpPr>
          <p:nvPr>
            <p:ph type="title"/>
          </p:nvPr>
        </p:nvSpPr>
        <p:spPr/>
        <p:txBody>
          <a:bodyPr/>
          <a:lstStyle/>
          <a:p>
            <a:r>
              <a:rPr lang="en-US" dirty="0"/>
              <a:t>Running Bureaus</a:t>
            </a:r>
          </a:p>
        </p:txBody>
      </p:sp>
      <p:pic>
        <p:nvPicPr>
          <p:cNvPr id="4" name="Content Placeholder 3">
            <a:extLst>
              <a:ext uri="{FF2B5EF4-FFF2-40B4-BE49-F238E27FC236}">
                <a16:creationId xmlns:a16="http://schemas.microsoft.com/office/drawing/2014/main" id="{F7E3D0DC-CD7F-4EE6-B4D9-FBC8687EC359}"/>
              </a:ext>
            </a:extLst>
          </p:cNvPr>
          <p:cNvPicPr>
            <a:picLocks noGrp="1" noChangeAspect="1"/>
          </p:cNvPicPr>
          <p:nvPr>
            <p:ph idx="1"/>
          </p:nvPr>
        </p:nvPicPr>
        <p:blipFill>
          <a:blip r:embed="rId2"/>
          <a:stretch>
            <a:fillRect/>
          </a:stretch>
        </p:blipFill>
        <p:spPr>
          <a:xfrm>
            <a:off x="3868738" y="911981"/>
            <a:ext cx="7315200" cy="5024513"/>
          </a:xfrm>
          <a:prstGeom prst="rect">
            <a:avLst/>
          </a:prstGeom>
        </p:spPr>
      </p:pic>
    </p:spTree>
    <p:extLst>
      <p:ext uri="{BB962C8B-B14F-4D97-AF65-F5344CB8AC3E}">
        <p14:creationId xmlns:p14="http://schemas.microsoft.com/office/powerpoint/2010/main" val="358738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F16A-0544-4573-A18A-AC4E85476748}"/>
              </a:ext>
            </a:extLst>
          </p:cNvPr>
          <p:cNvSpPr>
            <a:spLocks noGrp="1"/>
          </p:cNvSpPr>
          <p:nvPr>
            <p:ph type="title"/>
          </p:nvPr>
        </p:nvSpPr>
        <p:spPr/>
        <p:txBody>
          <a:bodyPr/>
          <a:lstStyle/>
          <a:p>
            <a:r>
              <a:rPr lang="en-US" dirty="0"/>
              <a:t>Running Bureaus</a:t>
            </a:r>
          </a:p>
        </p:txBody>
      </p:sp>
      <p:pic>
        <p:nvPicPr>
          <p:cNvPr id="5" name="Content Placeholder 4">
            <a:extLst>
              <a:ext uri="{FF2B5EF4-FFF2-40B4-BE49-F238E27FC236}">
                <a16:creationId xmlns:a16="http://schemas.microsoft.com/office/drawing/2014/main" id="{5F860858-5E5D-44BE-9AD6-CFFCE546A536}"/>
              </a:ext>
            </a:extLst>
          </p:cNvPr>
          <p:cNvPicPr>
            <a:picLocks noGrp="1" noChangeAspect="1"/>
          </p:cNvPicPr>
          <p:nvPr>
            <p:ph idx="1"/>
          </p:nvPr>
        </p:nvPicPr>
        <p:blipFill>
          <a:blip r:embed="rId2"/>
          <a:stretch>
            <a:fillRect/>
          </a:stretch>
        </p:blipFill>
        <p:spPr>
          <a:xfrm>
            <a:off x="4228848" y="868363"/>
            <a:ext cx="6591803" cy="5121275"/>
          </a:xfrm>
          <a:prstGeom prst="rect">
            <a:avLst/>
          </a:prstGeom>
        </p:spPr>
      </p:pic>
      <p:sp>
        <p:nvSpPr>
          <p:cNvPr id="4" name="Text Placeholder 3">
            <a:extLst>
              <a:ext uri="{FF2B5EF4-FFF2-40B4-BE49-F238E27FC236}">
                <a16:creationId xmlns:a16="http://schemas.microsoft.com/office/drawing/2014/main" id="{58133DEA-7533-4A67-9521-3421E62BE62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6003910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543</TotalTime>
  <Words>1004</Words>
  <Application>Microsoft Office PowerPoint</Application>
  <PresentationFormat>Widescreen</PresentationFormat>
  <Paragraphs>88</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Corbel</vt:lpstr>
      <vt:lpstr>Wingdings 2</vt:lpstr>
      <vt:lpstr>Frame</vt:lpstr>
      <vt:lpstr>PowerPoint Presentation</vt:lpstr>
      <vt:lpstr>Agenda</vt:lpstr>
      <vt:lpstr>Instant Screen</vt:lpstr>
      <vt:lpstr>Instant Screen</vt:lpstr>
      <vt:lpstr>Instant Screen</vt:lpstr>
      <vt:lpstr>Running Credit Bureaus</vt:lpstr>
      <vt:lpstr>Running Bureaus</vt:lpstr>
      <vt:lpstr>Running Bureaus</vt:lpstr>
      <vt:lpstr>Running Bureaus</vt:lpstr>
      <vt:lpstr>Credit Bureau Views</vt:lpstr>
      <vt:lpstr>Choosing your Credit Bureau View</vt:lpstr>
      <vt:lpstr>EZ Read</vt:lpstr>
      <vt:lpstr>Standard</vt:lpstr>
      <vt:lpstr>South Western</vt:lpstr>
      <vt:lpstr>CredCo</vt:lpstr>
      <vt:lpstr>How to Read  a Bureau</vt:lpstr>
      <vt:lpstr>Red Flags, Synthetic Fraud, OFAC, and MLA</vt:lpstr>
      <vt:lpstr>Red Flags</vt:lpstr>
      <vt:lpstr>Synthetic Fraud</vt:lpstr>
      <vt:lpstr>Synthetic Fraud</vt:lpstr>
      <vt:lpstr>Synthetic Fraud</vt:lpstr>
      <vt:lpstr>Synthetic Fraud</vt:lpstr>
      <vt:lpstr>OFAC</vt:lpstr>
      <vt:lpstr>MLA</vt:lpstr>
      <vt:lpstr>Risk Based Pricing and Adverse Action Fail Safes</vt:lpstr>
      <vt:lpstr>Fail Safes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21</cp:revision>
  <dcterms:created xsi:type="dcterms:W3CDTF">2020-02-24T19:10:06Z</dcterms:created>
  <dcterms:modified xsi:type="dcterms:W3CDTF">2021-09-10T18:46:59Z</dcterms:modified>
</cp:coreProperties>
</file>